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8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6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E34-D1B6-4634-B7CF-D4C429928192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B63-7686-40AF-9CEA-740E5E77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E34-D1B6-4634-B7CF-D4C429928192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B63-7686-40AF-9CEA-740E5E77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E34-D1B6-4634-B7CF-D4C429928192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B63-7686-40AF-9CEA-740E5E77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E34-D1B6-4634-B7CF-D4C429928192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B63-7686-40AF-9CEA-740E5E77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E34-D1B6-4634-B7CF-D4C429928192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B63-7686-40AF-9CEA-740E5E77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E34-D1B6-4634-B7CF-D4C429928192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B63-7686-40AF-9CEA-740E5E77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E34-D1B6-4634-B7CF-D4C429928192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B63-7686-40AF-9CEA-740E5E77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E34-D1B6-4634-B7CF-D4C429928192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B63-7686-40AF-9CEA-740E5E77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E34-D1B6-4634-B7CF-D4C429928192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B63-7686-40AF-9CEA-740E5E77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E34-D1B6-4634-B7CF-D4C429928192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B63-7686-40AF-9CEA-740E5E77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5E34-D1B6-4634-B7CF-D4C429928192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FFB63-7686-40AF-9CEA-740E5E77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25E34-D1B6-4634-B7CF-D4C429928192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FFB63-7686-40AF-9CEA-740E5E7756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357166"/>
            <a:ext cx="6072230" cy="450059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5500702"/>
            <a:ext cx="5857916" cy="1357298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Анализ работы РМО учителей истории и обществознания Петровского района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                /2013-2014 учебный год/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методических конференциях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Ф.И.О.         Название конференции.     Тема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выступления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Щербакова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И.В.Областной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семинар «Мастер-класс как эффективная форма распространения педагогического опыта учителей .Урок в рамках ФГОС ООО»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Гусева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О.В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.Областной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семинар «Мастер-класс как эффективная форма распространения педагогического опыта учителей .Урок в рамках ФГОС ООО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Строгонова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А.А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.Областной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семинар"Патриотическое и духовно-нравственное воспитание младших школьников средствами УМК "Основы православной культуры" издательство "ДРОФА"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Участие в  межрегиональной научно-практической конференции "Современные подходы к обучению предметов общественно-научных дисциплин в условиях перехода на новые стандарты основного и среднего общего образования"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Панчук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Е.В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.Региональная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методическая конференция « Слагаемые профессиональной компетентности педагога», Межрегиональный семинар «Система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методических комплектов «Алгоритм успеха» как ресурс реализации ФГОС»,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Межрегиональный семинар « Формирование культурной памяти при изучении событий Второй мировой и Отечественной войн»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Венедиктов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Ю.П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.Всероссийская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конференция с международным участием по направлению: «Современный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урок-проблемы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подходы, решения». Тема: «ИКТ на уроках истории».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Климова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Л.В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.САРИПКиПРО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теме: «Правовое просвещение школьников как условие успешной социализации»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Мишкина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И.Б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.Областной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семинар « Методические аспекты подготовки обучающихся к ГИА и ЕГЭ» Содержание мастер - классов на семинаре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Маркина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Л.И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.Информационные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технологии в образовании»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Всероссийская научно – практическая конференция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Участие педагогов в профессиональных конкурсах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Щербакова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И.В.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Всероссийский конкурс педагогов «Образовательный потенциал России»,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лауреат 2 степени</a:t>
            </a:r>
          </a:p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межмуниципальный Фестиваль -конкурс педагогического мастерства учителей истории, обществознания «Духовность и современность» номинация « Урок-импровизация»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(1место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Мишкина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И.Б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.Областной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заочный конкурс «Я – классный руководитель» (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 место)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Строгонова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А.А.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межмуниципальный Фестиваль -конкурс педагогического мастерства учителей истории, обществознания «Духовность и современность» » номинация « Урок-импровизация» (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3место)</a:t>
            </a:r>
          </a:p>
          <a:p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Линькова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О.А.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межмуниципальный Фестиваль -конкурс педагогического мастерства учителей истории, обществознания «Духовность и современность» » номинация «Мастер-класс»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 место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Климова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Л.В.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межмуниципальный Фестиваль -конкурс педагогического мастерства учителей истории, обществознания «Духовность и современность» » номинация «Мастер-класс»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2место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Колесникова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И.Д.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межмуниципальный Фестиваль -конкурс педагогического мастерства учителей истории, обществознания «Духовность и современность» » номинация «Мастер-класс»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3место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Григорьева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О.В.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межмуниципальный Фестиваль -конкурс педагогического мастерства учителей истории, обществознания «Духовность и современность» » номинация «Мастер-класс»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Сертификат</a:t>
            </a:r>
          </a:p>
          <a:p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Набирушкина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Е.Ф.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межмуниципальный Фестиваль -конкурс педагогического мастерства учителей истории, обществознания «Духовность и современность» » номинация «Мастер-класс»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3место</a:t>
            </a:r>
          </a:p>
          <a:p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Набирушкина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О.А.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межмуниципальный Фестиваль -конкурс педагогического мастерства учителей истории, обществознания «Духовность и современность» » номинация «Педагогический проект»-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Сертификат</a:t>
            </a:r>
          </a:p>
          <a:p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Кагин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В.В.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межмуниципальный Фестиваль -конкурс педагогического мастерства учителей истории, обществознания «Духовность и современность» » номинация «Педагогический проект»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3место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Крупнов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С.Н.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межмуниципальный Фестиваль -конкурс педагогического мастерства учителей истории, обществознания «Духовность и современность» » номинация «Мастер-класс»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2место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Матюхина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Ю.А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.Районный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Конкурс «Учитель года»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- 3 место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межмуниципальный Фестиваль -конкурс педагогического мастерства учителей истории, обществознания «Духовность и современность» » номинация «Педагогический проект»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 место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00438"/>
            <a:ext cx="7772400" cy="928694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направление 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4286256"/>
            <a:ext cx="8501122" cy="1752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базовых национальных ценностей на основе проекта  историко-культурного стандарта , направленного на содействие  формирования единого культурно-исторического пространства РФ и концепции духовно-нравственного воспитания школьников.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8129" name="Picture 1" descr="C:\Users\Admin\Pictures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5062537" cy="341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МО историки\Фото семинар в сосновоборском 12.02.2014\IMG_124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14290"/>
            <a:ext cx="4040187" cy="3030537"/>
          </a:xfrm>
          <a:prstGeom prst="rect">
            <a:avLst/>
          </a:prstGeom>
          <a:noFill/>
        </p:spPr>
      </p:pic>
      <p:pic>
        <p:nvPicPr>
          <p:cNvPr id="7173" name="Picture 5" descr="D:\РМО историки\Краев.чтения Земля родная\Чтения фото\IMG_135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357562"/>
            <a:ext cx="4357687" cy="3290888"/>
          </a:xfrm>
          <a:prstGeom prst="rect">
            <a:avLst/>
          </a:prstGeom>
          <a:noFill/>
        </p:spPr>
      </p:pic>
      <p:pic>
        <p:nvPicPr>
          <p:cNvPr id="15" name="Picture 2" descr="D:\РМО историки\Краев.чтения Земля родная\Чтения фото\IMG_1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357562"/>
            <a:ext cx="4040188" cy="321471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85720" y="28572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«Чти отца своего…» МБОУООШ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с.Сосновоборское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29454" y="2285992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1муниципальные краеведческие чтения «Земля родная»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42852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Крупнов С.Н., руководитель группы «Поиск»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3438" y="214290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Крым.Мы</a:t>
            </a:r>
            <a:r>
              <a:rPr lang="ru-RU" dirty="0" smtClean="0"/>
              <a:t> вместе!» санаторная школа-интернат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71868" y="5143512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Школьный музей в МБОУ ООШ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с.Сосновоборское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1" name="Picture 1" descr="C:\Users\Admin\Pictures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2730500" cy="2047875"/>
          </a:xfrm>
          <a:prstGeom prst="rect">
            <a:avLst/>
          </a:prstGeom>
          <a:noFill/>
        </p:spPr>
      </p:pic>
      <p:pic>
        <p:nvPicPr>
          <p:cNvPr id="46082" name="Picture 2" descr="C:\Users\Admin\Pictures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2724150" cy="2047875"/>
          </a:xfrm>
          <a:prstGeom prst="rect">
            <a:avLst/>
          </a:prstGeom>
          <a:noFill/>
        </p:spPr>
      </p:pic>
      <p:pic>
        <p:nvPicPr>
          <p:cNvPr id="46083" name="Picture 3" descr="C:\Users\Admin\Pictures\Рисунок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00504"/>
            <a:ext cx="2731008" cy="1969008"/>
          </a:xfrm>
          <a:prstGeom prst="rect">
            <a:avLst/>
          </a:prstGeom>
          <a:noFill/>
        </p:spPr>
      </p:pic>
      <p:pic>
        <p:nvPicPr>
          <p:cNvPr id="46084" name="Picture 4" descr="C:\Users\Admin\Pictures\Рисунок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929066"/>
            <a:ext cx="2724912" cy="2048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                  </a:t>
            </a:r>
            <a:r>
              <a:rPr lang="en-US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направление.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Активизация деятельности педагогов по подготовке    школьников к участию  в                          олимпиадах ,конференциях, конкурсах разного уровня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, обществознание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142845" y="1071545"/>
          <a:ext cx="8729665" cy="1731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933"/>
                <a:gridCol w="1745933"/>
                <a:gridCol w="1745933"/>
                <a:gridCol w="1745933"/>
                <a:gridCol w="1745933"/>
              </a:tblGrid>
              <a:tr h="378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класс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число участников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призовых мест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ОУ, участник которого занял призовое место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Учитель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Щербакова И.В.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            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 ООШ№5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Линькова О.А.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24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место)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Панчук Е.В.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4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III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место              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Маркина Л.И.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Щербакова И.В.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142843" y="3071810"/>
          <a:ext cx="8644000" cy="3315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800"/>
                <a:gridCol w="1728800"/>
                <a:gridCol w="1728800"/>
                <a:gridCol w="1728800"/>
                <a:gridCol w="1728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класс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число участников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количество призовых мест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ОУ, участник которого занял призовое место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Учитель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МБОУООШ№5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Линькова О.А.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1место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3место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ООШ №5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СОШ№ 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 №3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Линькова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О.А.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Набирушкина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Е.Ф.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Коновалова Т.Н.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МБОУООШ№5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 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ООШ№7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Линькова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О.А.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Гусева О.В.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Климова Л.В.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Санаторн. Школа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Панчук Е.В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Юмаева З.И.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Варыпаева И.А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МБОУСОШс.Озерки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Варыпаева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И.А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Синенко Т.П.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Щербакова И.В.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571479"/>
          <a:ext cx="8596330" cy="314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9266"/>
                <a:gridCol w="1719266"/>
                <a:gridCol w="1719266"/>
                <a:gridCol w="1719266"/>
                <a:gridCol w="1719266"/>
              </a:tblGrid>
              <a:tr h="425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класс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число участников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количество призовых мест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ОУ, участник которого занял призовое место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Учитель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Щербакова И.В.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Волотовская В.И.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5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3место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Гусева О.В.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МБОУ СОШ № 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МБОУ СОШ № 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Маркина Л.И.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Климова Л.В.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64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«Санаторная школа-интернат»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 п.Пригородный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Панчук Е.В.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Юмаева З.И.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Морозова Е.А.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Щербакова И.В,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Панчук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Е.В.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285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Олимпиада по праву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4214818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714753"/>
            <a:ext cx="7715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результатов: </a:t>
            </a:r>
            <a:endParaRPr lang="ru-RU" sz="1050" dirty="0" smtClean="0">
              <a:latin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Школы-лидеры по количеству призовых мест:</a:t>
            </a:r>
            <a:endParaRPr lang="ru-RU" sz="1050" b="1" i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СОШ№1- 7 призовых мест( Гусева О.В.-2, Щербакова И.В. -5)  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МБОУСОШ№8 – 5 призовых мест (учитель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Панчук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Е.В.- 4)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МБОУООШ№5 - 4призовых места (учитель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Линькова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О.А.-4)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МБОУСОш№2,3 -  по 3призовых места(Маркина Л.И.,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Варыпаева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И.А.)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МБОУООШ №7, санаторная школа-интернат –Климова Л.В.,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Юмаева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З.И.- по 2призовых места</a:t>
            </a:r>
            <a:endParaRPr lang="ru-RU" sz="105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МБОУСОШ с.Озерки , п.Пригородный –по одному  призовому месту  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Итоги ЕГЭ-Олимпиады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История, обществознание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785794"/>
          <a:ext cx="82296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класс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число участников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количество призовых мест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ОУ, участник которого занял призовое место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Учитель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МБОУСОШс.Асметовка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Смирнова Т.В.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санаторная школа- интернат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Юмаева З.И.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СОШ№3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 СОШ№2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Маркина Л.И.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Щербакова И.В.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Варыпаева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И.А.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4" y="3571876"/>
          <a:ext cx="8072495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99"/>
                <a:gridCol w="1614499"/>
                <a:gridCol w="1614499"/>
                <a:gridCol w="1614499"/>
                <a:gridCol w="1614499"/>
              </a:tblGrid>
              <a:tr h="856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класс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число участников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призовых мест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ОУ, участник которого занял призовое место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Учитель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6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МБОУООШ№5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Линькова О.А.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Маркина Л.И.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Маркина Л.И.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---------------------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---------------------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-----------------------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6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3место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МБОУСОШ№3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Щербакова И.В.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Щербакова И.В.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Маркина Л.И.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Самые активные сельские школы -участники   мероприятий этого года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ООШ с.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Асметовка</a:t>
            </a:r>
            <a:endParaRPr lang="ru-RU" sz="4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СОШ с. Грачевка </a:t>
            </a: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СОШ с.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Новозахаркино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СОШ с.Березовка-1</a:t>
            </a: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СОШ с. Таволожка</a:t>
            </a:r>
          </a:p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ООШ с. </a:t>
            </a:r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Вязьмино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.направление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Обмен, обобщение и распространение   педагогического опыта через систему взаимодействия РМО ,   межмуниципального  сотрудничества, сотрудничества с ВУЗами г.Саратова , социального партнерства с различными организациями города и области, систему публикаций на сайте РМО и в печатных изданиях.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D:\РМО историки\Фото семинар в СГУ\семинар историкоа СГУ им Чернышевского\DSC046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3086093" cy="2314570"/>
          </a:xfrm>
          <a:prstGeom prst="rect">
            <a:avLst/>
          </a:prstGeom>
          <a:noFill/>
        </p:spPr>
      </p:pic>
      <p:pic>
        <p:nvPicPr>
          <p:cNvPr id="32771" name="Picture 3" descr="C:\Documents and Settings\User\Рабочий стол\P10102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928802"/>
            <a:ext cx="3276595" cy="2457446"/>
          </a:xfrm>
          <a:prstGeom prst="rect">
            <a:avLst/>
          </a:prstGeom>
          <a:noFill/>
        </p:spPr>
      </p:pic>
      <p:pic>
        <p:nvPicPr>
          <p:cNvPr id="8" name="Picture 2" descr="D:\РМО историки\Краев.чтения Земля родная\Чтения фото\IMG_13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4429132"/>
            <a:ext cx="3571900" cy="2214554"/>
          </a:xfrm>
          <a:prstGeom prst="rect">
            <a:avLst/>
          </a:prstGeom>
          <a:noFill/>
        </p:spPr>
      </p:pic>
      <p:pic>
        <p:nvPicPr>
          <p:cNvPr id="9" name="Picture 2" descr="C:\Documents and Settings\User\Рабочий стол\портфолио 2014\Мир правосудия\Финал Мир правосудия 28.02.14 Фото\Финал мира правосудия\IMG_1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071942"/>
            <a:ext cx="342902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Тема 2013-2014г.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Метопредметный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подход в обучении истории и обществознания как основа реализации ФГОС ООО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929222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деятельности РМО – организация учебно-методической поддержки и повышение профессиональной компетентности учителей истории и обществознания в условиях перехода на ФГОС ООО</a:t>
            </a:r>
          </a:p>
          <a:p>
            <a:r>
              <a:rPr lang="ru-RU" b="1" i="1" u="sng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Работа над изучением и внедрением новых образовательных технологий в условиях перехода на ФГОС ООО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Выявление, обобщение и распространение  передового педагогического опыта через систему межмуниципального  сотрудничества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Повышение профессионального  уровня педагогов через систему курсов, переподготовки и участия в конкурсах профессионального мастерства.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4. Оказание методической поддержки  молодым педагогам по актуальным       вопросам педагогической деятельности;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Усиление воспитательного потенциала исторического, обществоведческого,    правового, экономического образования;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6. Активизация работы по подготовке учащихся к ГИА и  ЕГЭ.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«Духовность и современность»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D:\Духовность и современность  конкурс учителей петровска\фото фестиваль\Аткарс Бурасы, кр.текстильщик Петровск у нас в школе 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071942"/>
            <a:ext cx="4038600" cy="2271713"/>
          </a:xfrm>
          <a:prstGeom prst="rect">
            <a:avLst/>
          </a:prstGeom>
          <a:noFill/>
        </p:spPr>
      </p:pic>
      <p:pic>
        <p:nvPicPr>
          <p:cNvPr id="35843" name="Picture 3" descr="D:\Духовность и современность  конкурс учителей петровска\фото фестиваль\IMG_1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2952771" cy="2214578"/>
          </a:xfrm>
          <a:prstGeom prst="rect">
            <a:avLst/>
          </a:prstGeom>
          <a:noFill/>
        </p:spPr>
      </p:pic>
      <p:pic>
        <p:nvPicPr>
          <p:cNvPr id="7" name="Picture 2" descr="D:\Духовность и современность  конкурс учителей петровска\фото фестиваль\_j8B2XLGcX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142984"/>
            <a:ext cx="4038600" cy="2692926"/>
          </a:xfrm>
          <a:prstGeom prst="rect">
            <a:avLst/>
          </a:prstGeom>
          <a:noFill/>
        </p:spPr>
      </p:pic>
      <p:pic>
        <p:nvPicPr>
          <p:cNvPr id="8" name="Picture 3" descr="D:\Духовность и современность  конкурс учителей петровска\фото фестиваль\IMG_10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9981">
            <a:off x="5198427" y="4163182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D:\РМО историки\Турслет 2014 Краеведение ФОТО\Робинзонада. Станция Краеведение 01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707728">
            <a:off x="-131538" y="1338418"/>
            <a:ext cx="4038600" cy="3028950"/>
          </a:xfrm>
          <a:prstGeom prst="rect">
            <a:avLst/>
          </a:prstGeom>
          <a:noFill/>
        </p:spPr>
      </p:pic>
      <p:pic>
        <p:nvPicPr>
          <p:cNvPr id="36869" name="Picture 5" descr="D:\РМО историки\Турслет 2014 Краеведение ФОТО\Робинзонада. Станция Краеведение 01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28"/>
            <a:ext cx="4038600" cy="302895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2844" y="214290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«Робинзонада-2014»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РМО историки\Турслет 2014 Краеведение ФОТО\Робинзонада. Станция Краеведение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00438"/>
            <a:ext cx="3169712" cy="2377284"/>
          </a:xfrm>
          <a:prstGeom prst="rect">
            <a:avLst/>
          </a:prstGeom>
          <a:noFill/>
        </p:spPr>
      </p:pic>
      <p:pic>
        <p:nvPicPr>
          <p:cNvPr id="14" name="Picture 4" descr="D:\РМО историки\Турслет 2014 Краеведение ФОТО\Робинзонада. Станция Краеведение 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10175">
            <a:off x="2334791" y="4164787"/>
            <a:ext cx="3074461" cy="230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74638"/>
            <a:ext cx="794388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направление.</a:t>
            </a: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подготовки выпускников к государственной итоговой аттестации.</a:t>
            </a:r>
            <a:endParaRPr lang="ru-RU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285720" y="1142984"/>
            <a:ext cx="8572560" cy="121444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Историю сдавали 45человек.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Минимальное количество баллов– 32 баллов.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Средний областной балл  составил- 46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Средний балл по району – 56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 смогли набрать необходимое  количество баллов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– 1 человек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500" b="1" dirty="0" smtClean="0"/>
              <a:t>                                                                                                                                                                     Средний балл по ИСТОРИИ в  ОУ: </a:t>
            </a:r>
            <a:endParaRPr lang="ru-RU" sz="4500" b="1" dirty="0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93" name="Объект 18"/>
          <p:cNvGraphicFramePr>
            <a:graphicFrameLocks/>
          </p:cNvGraphicFramePr>
          <p:nvPr/>
        </p:nvGraphicFramePr>
        <p:xfrm>
          <a:off x="142844" y="2357429"/>
          <a:ext cx="8743967" cy="4286281"/>
        </p:xfrm>
        <a:graphic>
          <a:graphicData uri="http://schemas.openxmlformats.org/presentationml/2006/ole">
            <p:oleObj spid="_x0000_s37893" name="Диаграмма" r:id="rId3" imgW="6316003" imgH="2389839" progId="Excel.Sheet.8">
              <p:embed/>
            </p:oleObj>
          </a:graphicData>
        </a:graphic>
      </p:graphicFrame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2847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3" name="Объект 20"/>
          <p:cNvGraphicFramePr>
            <a:graphicFrameLocks/>
          </p:cNvGraphicFramePr>
          <p:nvPr/>
        </p:nvGraphicFramePr>
        <p:xfrm>
          <a:off x="571472" y="142852"/>
          <a:ext cx="7786742" cy="1752600"/>
        </p:xfrm>
        <a:graphic>
          <a:graphicData uri="http://schemas.openxmlformats.org/presentationml/2006/ole">
            <p:oleObj spid="_x0000_s38913" name="Диаграмма" r:id="rId3" imgW="4694327" imgH="1749704" progId="Excel.Sheet.8">
              <p:embed/>
            </p:oleObj>
          </a:graphicData>
        </a:graphic>
      </p:graphicFrame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-214346" y="1928802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Самые высокие и низкие баллы по ОУ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2571744"/>
          <a:ext cx="8024826" cy="4071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942"/>
                <a:gridCol w="2674942"/>
                <a:gridCol w="2674942"/>
              </a:tblGrid>
              <a:tr h="4892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самый высокий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самый низкий балл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СОШ№1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СОШ№2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СОШ№3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СОШ№8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7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санаторная школа интернат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СОШс.Новозахаркино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Обществознани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е: приняли участие 109 человек.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Минимальное количество баллов – 39 баллов.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Средний балл по России- 53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Средний балл по области-55,08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Средний  балл по району – 54.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Не смогли набрать необходимое  количество баллов – 3 человека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5" name="Object 1"/>
          <p:cNvGraphicFramePr>
            <a:graphicFrameLocks/>
          </p:cNvGraphicFramePr>
          <p:nvPr/>
        </p:nvGraphicFramePr>
        <p:xfrm>
          <a:off x="142844" y="1643050"/>
          <a:ext cx="8786874" cy="4929222"/>
        </p:xfrm>
        <a:graphic>
          <a:graphicData uri="http://schemas.openxmlformats.org/presentationml/2006/ole">
            <p:oleObj spid="_x0000_s41985" name="Диаграмма" r:id="rId3" imgW="5457713" imgH="2695606" progId="Excel.Sheet.8">
              <p:embed/>
            </p:oleObj>
          </a:graphicData>
        </a:graphic>
      </p:graphicFrame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1" name="Объект 32"/>
          <p:cNvGraphicFramePr>
            <a:graphicFrameLocks/>
          </p:cNvGraphicFramePr>
          <p:nvPr/>
        </p:nvGraphicFramePr>
        <p:xfrm>
          <a:off x="357158" y="0"/>
          <a:ext cx="8286808" cy="2071678"/>
        </p:xfrm>
        <a:graphic>
          <a:graphicData uri="http://schemas.openxmlformats.org/presentationml/2006/ole">
            <p:oleObj spid="_x0000_s40961" name="Диаграмма" r:id="rId3" imgW="5267401" imgH="1902117" progId="Excel.Sheet.8">
              <p:embed/>
            </p:oleObj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1" y="2214555"/>
          <a:ext cx="8358246" cy="4357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  <a:gridCol w="2786082"/>
              </a:tblGrid>
              <a:tr h="5950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ОУ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самый высокий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самый низкий балл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СОШ№1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СОШ№2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                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СОШ№3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СОШ№8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74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санаторная школа интернат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5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СОШс.Новозахаркино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3" y="142852"/>
          <a:ext cx="8715438" cy="234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90514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Предмет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Количество участников ЕГЭ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Не преодолели минимальный порог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109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14283" y="2786058"/>
            <a:ext cx="857256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роблемы:</a:t>
            </a:r>
            <a:endParaRPr kumimoji="0" lang="ru-RU" sz="9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Наличие выпускников, не достигших минимального количества баллов по предметам по выбору(1человек- история, 3-обществознание 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.Немного обучающихся  набирают 80 и выше баллов по профильным предметам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(1человек, МБОУСОШ№3-86баллов)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3.Неосознанность выбора предметов для сдачи ЕГЭ отдельными выпускниками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kumimoji="0" lang="ru-RU" sz="1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Задачи по подготовке к ЕГЭ на 2014-2015 учебный год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1.. Учителям  организовать  работу с высокомотивированными детьми для достижения высоких результатов сдачи ЕГЭ-2015.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 На основе подробного анализа результатов ЕГЭ-2014 ввести корректировки в рабочие программы с целью недопущения низких результатов  на  государственной итоговой аттестации в 2015г.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3.Провести репетиционные экзамены по истории и обществознанию,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своевременно информировать обучающихся, их родителей с результатами и возможными прогнозами.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Положительные результаты работы РМО 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Активность учителей РМО в подготовке к переходу к ФГОС ООО через прохождение курсов ,посещение районных семинаров ,обсуждении проблем по данной тематике</a:t>
            </a:r>
          </a:p>
          <a:p>
            <a:pPr lvl="0"/>
            <a:r>
              <a:rPr lang="ru-RU" dirty="0" smtClean="0"/>
              <a:t>Выросла активность учителей и школьников многих сельских школ в муниципальных и областных конкурсах , конференциях.</a:t>
            </a:r>
          </a:p>
          <a:p>
            <a:pPr lvl="0"/>
            <a:r>
              <a:rPr lang="ru-RU" dirty="0" smtClean="0"/>
              <a:t>Установление сотрудничества и взаимодействия  с ИИ и МО СГУ им.Н.Г. Чернышевского, центральной библиотекой, городским судом, педагогами районов области  для организация методических семинаров, конкурсов</a:t>
            </a:r>
          </a:p>
          <a:p>
            <a:pPr lvl="0"/>
            <a:r>
              <a:rPr lang="ru-RU" dirty="0" smtClean="0"/>
              <a:t>Высокие достижения многих  обучающихся в олимпиадах, научных конференциях, конкурсах  регионального , всероссийского, международного уровней( МБОУ СОШ№1,2, 8, 5,7, </a:t>
            </a:r>
            <a:r>
              <a:rPr lang="ru-RU" dirty="0" err="1" smtClean="0"/>
              <a:t>Новозахаркино</a:t>
            </a:r>
            <a:r>
              <a:rPr lang="ru-RU" dirty="0" smtClean="0"/>
              <a:t>, </a:t>
            </a:r>
            <a:r>
              <a:rPr lang="ru-RU" dirty="0" err="1" smtClean="0"/>
              <a:t>Асметовка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Продолжена  работа по обобщению опыта педагогов через опубликование  докладов и методических разработок в </a:t>
            </a:r>
            <a:r>
              <a:rPr lang="en-US" dirty="0" smtClean="0"/>
              <a:t>II</a:t>
            </a:r>
            <a:r>
              <a:rPr lang="ru-RU" dirty="0" smtClean="0"/>
              <a:t> межмуниципальном сборнике                   « Духовность и современность»</a:t>
            </a:r>
          </a:p>
          <a:p>
            <a:pPr lvl="0"/>
            <a:r>
              <a:rPr lang="ru-RU" dirty="0" smtClean="0"/>
              <a:t>Создан сайт РМО</a:t>
            </a:r>
          </a:p>
          <a:p>
            <a:pPr lvl="0"/>
            <a:r>
              <a:rPr lang="ru-RU" dirty="0" smtClean="0"/>
              <a:t>Детская доска почета.</a:t>
            </a:r>
          </a:p>
          <a:p>
            <a:pPr lvl="0"/>
            <a:r>
              <a:rPr lang="ru-RU" dirty="0" smtClean="0"/>
              <a:t>Реализованы идеи проведения : 1.профессионального фестиваля –конкурса для учителей истории</a:t>
            </a:r>
          </a:p>
          <a:p>
            <a:pPr lvl="0"/>
            <a:r>
              <a:rPr lang="ru-RU" dirty="0" smtClean="0"/>
              <a:t>2. Краеведческих чтений в форме стендовых докладов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Недостатки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340369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1.Наличие результатов ЕГЭ по истории и обществознанию, не соответствующих минимальному порогу баллов , установленному в 2014г., практически отсутствуют результаты, превышающие 80баллов 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Недостаточная подготовка учащихся к государственной итоговой аттестации в 9 классе.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Учителя сельских школ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п.Студеный,с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Синенькие,  с.Савкино, с. Т.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Пакаевка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Оркино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Озерки  не систематически посещают заседания РМО.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Многие  педагоги    не принимают активного участия в профессиональных конкурсах, конференциях разного уровня. (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п.Студеный,с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Синенькие,  с.Савкино, с. Т.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Пакаевка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Оркино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 п.Тракторный, Б.Березовка) 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4.Многие учителя  не обобщают свой опыт через систему открытых уроков, мастер-классов, публикаций в печатных и электронных изданиях. (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п.Студеный,с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Синенькие,  с.Савкино, с. Т.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Пакаевка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Оркино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 п.Тракторный, Б.Березовка)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Педагоги испытывают нехватку методической литературы для повышения профессионального мастерства при переходе на ФГОС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6.Большая часть педагогов еще не прошла курсы повышения квалификации для перехода на ФГОС ООО и  используют традиционный подход к моделированию современного  урока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7.Низкая активность посещения областных семинаров 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8.Обучающиеся  многих сельских школ не принимают участие в мероприятиях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 только областного, но и муниципального уровня(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п.Студеный,с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Синенькие,  с.Савкино, с. Т.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Пакаевка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Оркино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, Озерки)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9.Резко сократилось число обучающихся , принимающих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очное участие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региональных конференциях в г.Саратове, за исключением МБОУ СОШ№1,2,8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10.Недостаточная  подготовка учащихся к муниципальному, региональному этапам Всероссийской олимпиады школьников по истории и обществознанию.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11.Участие в районной игре «Робинзонада» показало недостаточный  уровень знаний детей истории своего города и района.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РМО на 2014-2015г.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858312" cy="5126055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Проводить больше заседаний практической направленности.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Активизировать работу учителей указанных сельских школ в направлении участия их в различных конкурсах и конференциях, обобщения собственного опыта.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Нацелить работу  РМО на удовлетворение информационных и методических потребностей педагогических работников школ района при переходе на ФГОС ООО (активнее посещать областные семинары, привлекать  методистов кафедры методологии педагогического института СГУ)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Координировать и обобщать  деятельность педагогов, преподающих предмет на профильном уровне;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Осуществлять новые подходы  к подготовке обучающихся к итоговой аттестации в форме ГИА и ЕГЭ (межшкольные консультации, ЕГЭ-олимпиада, дистанционные курсы, обмен опытом)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Разнообразить работу сайта РМО  учителей истории и обществознания Петровского района за счет размещения методических разработок педагогов.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Продолжить на сайте рубрику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«Детская доска почета»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8.Установить сотрудничество с газетой «Петровские вести» с целью размещения публикаций по истории родного края.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9.Расширить сотрудничество с ВУЗами г.Саратова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10. В целях эффективной подготовки учащихся к олимпиадам разного уровня, конкурсам краеведческой направленности  организовать и провести межшкольные муниципальные интеллектуальные игры, фестивали ,конкурсы, в том числе и в дистанционной форме.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10.Продолжить в рамках РМО обобщение опыта учителей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785794"/>
            <a:ext cx="8286808" cy="14700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основных направлений деятельности РМО в 2013-2014г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.Совершенствование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профессионального мастерства; повышение уровня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общедидактической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методической подготовки педагогов при переходе к ФГОС ООО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РМО на 2014-2015г.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1" y="857231"/>
          <a:ext cx="8715438" cy="5801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/>
                <a:gridCol w="2905146"/>
                <a:gridCol w="2905146"/>
              </a:tblGrid>
              <a:tr h="425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Время проведения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Форма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Тема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4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Октябрь (первая декада)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Межпредметный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форум с представителями кандидатов в  социальные партнеры (для всех РМО единый день методического сотрудничества)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Социальное проектирование как механизм реализации ФГОС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3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Октябрь (вторая декада)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Практический семинар на базе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МБОУ ООШ с. Асметовка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Основные формы организации педагогической поддержки социализации обучающихся  в школе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Ноябрь (осенние каникулы)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II межмуниципальный фестиваль –конкурс педагогов ( в рамках взаимодействия РМО)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«Духовность и современность»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43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Январь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Теоретический семинар-практикум  с проведением мастер-классов (без привлечения детей) на базе МБОУ СОШ №2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«Педагогика  успеха: теоретические подходы и практика реализации»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Февраль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Муниципальный  театральный фестиваль-конкурс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«Историческая реконструкция»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4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Март (первая декада)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Практический семинар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на базе МБОУ ООШ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п. Студеный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Педагогика успеха как путь к воспитанию конкурентно способной личности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3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Апрель (первая декада)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II муниципальные краеведческие чтения, посвященные 70летию Победы в Великой Отечественной войне.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«Земля родная»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21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Май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Заседание РМО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Анализ деятельности РМО. Проблемы и пути решения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.Совершенствование профессионального мастерства; повышение уровня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общедидактической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методической подготовки педагогов при переходе к ФГОС ООО</a:t>
            </a:r>
            <a:endParaRPr lang="ru-RU" sz="22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«Рабочая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программа по истории и обществознанию в 5классе  в рамках участия в </a:t>
            </a:r>
            <a:r>
              <a:rPr lang="ru-RU" sz="1100" i="1" dirty="0" err="1">
                <a:latin typeface="Times New Roman" pitchFamily="18" charset="0"/>
                <a:cs typeface="Times New Roman" pitchFamily="18" charset="0"/>
              </a:rPr>
              <a:t>пилотном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проекте по внедрению ФГОС </a:t>
            </a: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ООО».   Гусева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О.В.(МБОУСОШ№1)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«Реализация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современных образовательных технологий на уроках при переходе 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ФГОС»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Кагин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В.В., МБОУ СОШ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с.Кожевино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6322" name="Picture 2" descr="C:\Users\Admin\Pictures\Рисунок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4071966" cy="3571900"/>
          </a:xfrm>
          <a:prstGeom prst="rect">
            <a:avLst/>
          </a:prstGeom>
          <a:noFill/>
        </p:spPr>
      </p:pic>
      <p:pic>
        <p:nvPicPr>
          <p:cNvPr id="56323" name="Picture 3" descr="C:\Users\Admin\Pictures\Рисунок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428868"/>
            <a:ext cx="450059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Практические семинары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2844" y="1500174"/>
            <a:ext cx="4397378" cy="639762"/>
          </a:xfrm>
        </p:spPr>
        <p:txBody>
          <a:bodyPr>
            <a:noAutofit/>
          </a:bodyPr>
          <a:lstStyle/>
          <a:p>
            <a:pPr lvl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Практический  семинар на базе МБОУ СОШ с.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Новозахаркино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(учитель: Мишкина И.Б.)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«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Формирование УУД на уроках и во внеурочной деятельности »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4041775" cy="817577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ru-RU" dirty="0"/>
              <a:t>Практический семинар на базе МБОУ ООШ с. </a:t>
            </a:r>
            <a:r>
              <a:rPr lang="ru-RU" dirty="0" err="1"/>
              <a:t>Сосновоборское</a:t>
            </a:r>
            <a:r>
              <a:rPr lang="ru-RU" dirty="0"/>
              <a:t> (учитель: Денисова О.Н.) «Система оценивания в рамках требований ФГОС ООО»»</a:t>
            </a:r>
            <a:endParaRPr lang="ru-RU" sz="1800" dirty="0"/>
          </a:p>
        </p:txBody>
      </p:sp>
      <p:pic>
        <p:nvPicPr>
          <p:cNvPr id="55297" name="Picture 1" descr="C:\Users\Admin\Pictures\Рисунок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4071966" cy="3429024"/>
          </a:xfrm>
          <a:prstGeom prst="rect">
            <a:avLst/>
          </a:prstGeom>
          <a:noFill/>
        </p:spPr>
      </p:pic>
      <p:pic>
        <p:nvPicPr>
          <p:cNvPr id="55298" name="Picture 2" descr="C:\Users\Admin\Pictures\Рисунок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285992"/>
            <a:ext cx="407196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Методический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семинар –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практикум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«Образовательные технологии и формы обучения как средство формирования УУД во внеурочной деятельности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»(санаторная школа- интернат )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Мастер-класс проводит   </a:t>
            </a:r>
            <a:r>
              <a:rPr lang="ru-RU" sz="1800" b="0" i="1" dirty="0">
                <a:latin typeface="Times New Roman" pitchFamily="18" charset="0"/>
                <a:cs typeface="Times New Roman" pitchFamily="18" charset="0"/>
              </a:rPr>
              <a:t>Смирнова Т.В., </a:t>
            </a:r>
            <a:r>
              <a:rPr lang="ru-RU" sz="1800" b="0" i="1" dirty="0" smtClean="0">
                <a:latin typeface="Times New Roman" pitchFamily="18" charset="0"/>
                <a:cs typeface="Times New Roman" pitchFamily="18" charset="0"/>
              </a:rPr>
              <a:t>МБОУ ООШ </a:t>
            </a:r>
            <a:r>
              <a:rPr lang="ru-RU" sz="1800" b="0" i="1" dirty="0" err="1" smtClean="0">
                <a:latin typeface="Times New Roman" pitchFamily="18" charset="0"/>
                <a:cs typeface="Times New Roman" pitchFamily="18" charset="0"/>
              </a:rPr>
              <a:t>с.Асметовка</a:t>
            </a:r>
            <a:endParaRPr lang="ru-RU" sz="18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«Учебная практика как вид внеурочной деятельности» .11а класс МБОУСОШ№1</a:t>
            </a:r>
            <a:endParaRPr lang="ru-RU" sz="1600" b="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3" name="Picture 1" descr="C:\Users\Admin\Pictures\Рисунок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3786214" cy="3357586"/>
          </a:xfrm>
          <a:prstGeom prst="rect">
            <a:avLst/>
          </a:prstGeom>
          <a:noFill/>
        </p:spPr>
      </p:pic>
      <p:pic>
        <p:nvPicPr>
          <p:cNvPr id="54274" name="Picture 2" descr="C:\Users\Admin\Pictures\Рисунок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357430"/>
            <a:ext cx="435771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Областной  семинар </a:t>
            </a:r>
            <a:r>
              <a:rPr lang="ru-RU" sz="1800" b="1" dirty="0"/>
              <a:t>«Мастер-класс как эффективная форма распространения педагогического опыта учителей .Урок в рамках ФГОС </a:t>
            </a:r>
            <a:r>
              <a:rPr lang="ru-RU" sz="1800" b="1" dirty="0" smtClean="0"/>
              <a:t>ООО»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40188" cy="639762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Щербакова И.В.: «</a:t>
            </a:r>
            <a:r>
              <a:rPr lang="ru-RU" i="1" dirty="0"/>
              <a:t>Формирование устойчивой мотивации познания как основа для самообучения и самовоспитания в будущем</a:t>
            </a:r>
            <a:r>
              <a:rPr lang="ru-RU" dirty="0"/>
              <a:t>». Урок «Тяжела ты, шапка Мономаха?»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Денисова О.Н</a:t>
            </a:r>
            <a:r>
              <a:rPr lang="ru-RU" dirty="0" smtClean="0"/>
              <a:t>., учитель истории МБОУООШ </a:t>
            </a:r>
            <a:r>
              <a:rPr lang="ru-RU" dirty="0" err="1" smtClean="0"/>
              <a:t>с.Сосновоборское</a:t>
            </a:r>
            <a:r>
              <a:rPr lang="ru-RU" dirty="0" smtClean="0"/>
              <a:t> дала мастер –класс «Музейная педагогика в деятельности сельской школы»  в рамках  районного  дня методического сотрудничества (май 2014г)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6215082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7158" y="5929330"/>
            <a:ext cx="32861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Матюхина Ю.А., призер муниципального конкурса «Учитель года 2014»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49" name="Picture 1" descr="C:\Users\Admin\Pictures\Рисунок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2048256" cy="2450592"/>
          </a:xfrm>
          <a:prstGeom prst="rect">
            <a:avLst/>
          </a:prstGeom>
          <a:noFill/>
        </p:spPr>
      </p:pic>
      <p:pic>
        <p:nvPicPr>
          <p:cNvPr id="53250" name="Picture 2" descr="C:\Users\Admin\Pictures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071942"/>
            <a:ext cx="2724150" cy="2047875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3251" name="Picture 3" descr="C:\Users\Admin\Pictures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214554"/>
            <a:ext cx="27305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5" name="Picture 1" descr="C:\Users\Admin\Pictures\Рисунок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Курсы повышения квалификации и переподготовки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Ф.И.О.  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Тематика курсов 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Щербакова И.В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.«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Методика разработки и создания курсов дистанционного обучения школьников с использованием дистанционных образовательных технологий « 120 часов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Матюхина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Ю.А.Курсы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повышения при Институте дополнительного профессионального образования. Присвоена 1 квалификационная категория </a:t>
            </a:r>
          </a:p>
          <a:p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Панчук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Е.В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.Курсы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повышения квалификации «Актуальные вопросы преподавания истории и обществознания  в условиях модернизации» Высшая категория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Климова Л.В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.Курсы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повышения квалификации на базе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САРИПКиПРО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(Уполномоченный по правам участников образовательных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отношений)</a:t>
            </a:r>
          </a:p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Линькова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О.А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.Дистанционные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курсы «Методика создания дистанционных курсов»</a:t>
            </a:r>
          </a:p>
          <a:p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Юмаева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З.И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.Дистанционные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курсы по профильному обучению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Варыпаева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И.А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.Аттестация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подтверждение 1 кв. категории – март 2014 г.</a:t>
            </a:r>
          </a:p>
          <a:p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Набирушкина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О.А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.Курсы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профессиональной переподготовки в ГАОУ САРИПК и ПРО по программе « Учитель истории и обществознания»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2477</Words>
  <Application>Microsoft Office PowerPoint</Application>
  <PresentationFormat>Экран (4:3)</PresentationFormat>
  <Paragraphs>427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Диаграмма</vt:lpstr>
      <vt:lpstr>.</vt:lpstr>
      <vt:lpstr>Тема 2013-2014г. « Метопредметный подход в обучении истории и обществознания как основа реализации ФГОС ООО». </vt:lpstr>
      <vt:lpstr>Реализация основных направлений деятельности РМО в 2013-2014г</vt:lpstr>
      <vt:lpstr>I.Совершенствование профессионального мастерства; повышение уровня общедидактической и методической подготовки педагогов при переходе к ФГОС ООО</vt:lpstr>
      <vt:lpstr>Практические семинары</vt:lpstr>
      <vt:lpstr>Методический семинар –практикум «Образовательные технологии и формы обучения как средство формирования УУД во внеурочной деятельности»(санаторная школа- интернат )</vt:lpstr>
      <vt:lpstr>Областной  семинар «Мастер-класс как эффективная форма распространения педагогического опыта учителей .Урок в рамках ФГОС ООО»</vt:lpstr>
      <vt:lpstr>Слайд 8</vt:lpstr>
      <vt:lpstr>Курсы повышения квалификации и переподготовки </vt:lpstr>
      <vt:lpstr>Участие в методических конференциях</vt:lpstr>
      <vt:lpstr>Участие педагогов в профессиональных конкурсах</vt:lpstr>
      <vt:lpstr>II направление .  </vt:lpstr>
      <vt:lpstr>Слайд 13</vt:lpstr>
      <vt:lpstr>Слайд 14</vt:lpstr>
      <vt:lpstr>                               III направление.              Активизация деятельности педагогов по подготовке    школьников к участию  в                          олимпиадах ,конференциях, конкурсах разного уровня. История , обществознание    </vt:lpstr>
      <vt:lpstr>Слайд 16</vt:lpstr>
      <vt:lpstr>Итоги ЕГЭ-Олимпиады История, обществознание </vt:lpstr>
      <vt:lpstr>Самые активные сельские школы -участники   мероприятий этого года </vt:lpstr>
      <vt:lpstr>IV.направление  Обмен, обобщение и распространение   педагогического опыта через систему взаимодействия РМО ,   межмуниципального  сотрудничества, сотрудничества с ВУЗами г.Саратова , социального партнерства с различными организациями города и области, систему публикаций на сайте РМО и в печатных изданиях.</vt:lpstr>
      <vt:lpstr>«Духовность и современность»</vt:lpstr>
      <vt:lpstr>Слайд 21</vt:lpstr>
      <vt:lpstr> V направление. Повышение качества подготовки выпускников к государственной итоговой аттестации.</vt:lpstr>
      <vt:lpstr>Слайд 23</vt:lpstr>
      <vt:lpstr>Обществознание: приняли участие 109 человек. Минимальное количество баллов – 39 баллов. Средний балл по России- 53 Средний балл по области-55,08 Средний  балл по району – 54. Не смогли набрать необходимое  количество баллов – 3 человека </vt:lpstr>
      <vt:lpstr>Слайд 25</vt:lpstr>
      <vt:lpstr>Слайд 26</vt:lpstr>
      <vt:lpstr>Положительные результаты работы РМО </vt:lpstr>
      <vt:lpstr> Недостатки</vt:lpstr>
      <vt:lpstr>Задачи РМО на 2014-2015г. </vt:lpstr>
      <vt:lpstr>План РМО на 2014-2015г.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РМО учителей истории и обществознания Петровского района                 /2013-2014 учебный год/</dc:title>
  <dc:creator>User</dc:creator>
  <cp:lastModifiedBy>Admin</cp:lastModifiedBy>
  <cp:revision>38</cp:revision>
  <dcterms:created xsi:type="dcterms:W3CDTF">2014-08-21T08:37:51Z</dcterms:created>
  <dcterms:modified xsi:type="dcterms:W3CDTF">2014-08-28T21:45:17Z</dcterms:modified>
</cp:coreProperties>
</file>