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5" r:id="rId3"/>
    <p:sldId id="269" r:id="rId4"/>
    <p:sldId id="262" r:id="rId5"/>
    <p:sldId id="272" r:id="rId6"/>
    <p:sldId id="270" r:id="rId7"/>
    <p:sldId id="271" r:id="rId8"/>
    <p:sldId id="273" r:id="rId9"/>
    <p:sldId id="263" r:id="rId10"/>
    <p:sldId id="267" r:id="rId11"/>
    <p:sldId id="256" r:id="rId12"/>
    <p:sldId id="264" r:id="rId13"/>
    <p:sldId id="257" r:id="rId14"/>
    <p:sldId id="274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1562D-9C5B-428C-B2DC-14365D3D768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2DD47DD-4B6C-4D5D-840C-1C7858EC8160}">
      <dgm:prSet phldrT="[Текст]"/>
      <dgm:spPr/>
      <dgm:t>
        <a:bodyPr/>
        <a:lstStyle/>
        <a:p>
          <a:r>
            <a:rPr lang="vi-VN" b="1" dirty="0" smtClean="0"/>
            <a:t>Будди́зм </a:t>
          </a:r>
          <a:r>
            <a:rPr lang="en-US" b="1" dirty="0" smtClean="0"/>
            <a:t>«</a:t>
          </a:r>
          <a:r>
            <a:rPr lang="vi-VN" b="1" dirty="0" smtClean="0"/>
            <a:t>Учение Просветлённого» — религиозно-философское учение  о духовном пробуждении  возникшее около </a:t>
          </a:r>
          <a:r>
            <a:rPr lang="en-US" b="1" dirty="0" smtClean="0"/>
            <a:t>VI </a:t>
          </a:r>
          <a:r>
            <a:rPr lang="vi-VN" b="1" dirty="0" smtClean="0"/>
            <a:t>века до н. э. в южной Азии. Основателем учения был Сиддхартха Гаутам</a:t>
          </a:r>
          <a:r>
            <a:rPr lang="vi-VN" dirty="0" smtClean="0"/>
            <a:t>а.</a:t>
          </a:r>
          <a:endParaRPr lang="ru-RU" dirty="0"/>
        </a:p>
      </dgm:t>
    </dgm:pt>
    <dgm:pt modelId="{C3738C96-B444-443D-8EC9-AD8F8B917D46}" type="parTrans" cxnId="{06F9E5EC-C46A-4735-86BA-3453EA3C03CB}">
      <dgm:prSet/>
      <dgm:spPr/>
      <dgm:t>
        <a:bodyPr/>
        <a:lstStyle/>
        <a:p>
          <a:endParaRPr lang="ru-RU"/>
        </a:p>
      </dgm:t>
    </dgm:pt>
    <dgm:pt modelId="{27258AD1-843A-4D49-83FB-3CE9FC8030B2}" type="sibTrans" cxnId="{06F9E5EC-C46A-4735-86BA-3453EA3C03CB}">
      <dgm:prSet/>
      <dgm:spPr/>
      <dgm:t>
        <a:bodyPr/>
        <a:lstStyle/>
        <a:p>
          <a:endParaRPr lang="ru-RU"/>
        </a:p>
      </dgm:t>
    </dgm:pt>
    <dgm:pt modelId="{ED1ED14E-4CF0-4B06-8813-1DF1C0C14509}">
      <dgm:prSet phldrT="[Текст]" custT="1"/>
      <dgm:spPr/>
      <dgm:t>
        <a:bodyPr/>
        <a:lstStyle/>
        <a:p>
          <a:r>
            <a:rPr lang="ru-RU" sz="1800" b="1" dirty="0" smtClean="0"/>
            <a:t>Возникло в 1 веке в Палестине. Основано на жизни и учении Иисуса Христа. Православие, католицизм, протестантизм</a:t>
          </a:r>
          <a:endParaRPr lang="ru-RU" sz="1800" b="1" dirty="0"/>
        </a:p>
      </dgm:t>
    </dgm:pt>
    <dgm:pt modelId="{52E58F12-DA68-4C54-BCA8-0F4AC22CC86F}" type="parTrans" cxnId="{C19B6D16-6407-4902-BA21-5ECC7C182660}">
      <dgm:prSet/>
      <dgm:spPr/>
      <dgm:t>
        <a:bodyPr/>
        <a:lstStyle/>
        <a:p>
          <a:endParaRPr lang="ru-RU"/>
        </a:p>
      </dgm:t>
    </dgm:pt>
    <dgm:pt modelId="{BAC01F3C-8DF5-4F5D-BB4E-4591F74BEBFE}" type="sibTrans" cxnId="{C19B6D16-6407-4902-BA21-5ECC7C182660}">
      <dgm:prSet/>
      <dgm:spPr/>
      <dgm:t>
        <a:bodyPr/>
        <a:lstStyle/>
        <a:p>
          <a:endParaRPr lang="ru-RU"/>
        </a:p>
      </dgm:t>
    </dgm:pt>
    <dgm:pt modelId="{B1D16C5E-7526-4FFC-916C-84B2689A7369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Ислам-это самая молодая из мировых религий. мусульманами. Возникла эта религия в начале 7 века на территории современной Саудовской Аравии. </a:t>
          </a:r>
          <a:endParaRPr lang="ru-RU" sz="1800" dirty="0"/>
        </a:p>
      </dgm:t>
    </dgm:pt>
    <dgm:pt modelId="{872E1384-4940-410F-8449-E727B3628844}" type="parTrans" cxnId="{E79C8E86-04C2-47BE-B74A-46331F151F78}">
      <dgm:prSet/>
      <dgm:spPr/>
      <dgm:t>
        <a:bodyPr/>
        <a:lstStyle/>
        <a:p>
          <a:endParaRPr lang="ru-RU"/>
        </a:p>
      </dgm:t>
    </dgm:pt>
    <dgm:pt modelId="{024D6F13-F23F-47ED-A09A-3D30361CFD54}" type="sibTrans" cxnId="{E79C8E86-04C2-47BE-B74A-46331F151F78}">
      <dgm:prSet/>
      <dgm:spPr/>
      <dgm:t>
        <a:bodyPr/>
        <a:lstStyle/>
        <a:p>
          <a:endParaRPr lang="ru-RU"/>
        </a:p>
      </dgm:t>
    </dgm:pt>
    <dgm:pt modelId="{7059B78A-A5FE-4621-9C66-F10030DB1563}" type="pres">
      <dgm:prSet presAssocID="{8241562D-9C5B-428C-B2DC-14365D3D768D}" presName="Name0" presStyleCnt="0">
        <dgm:presLayoutVars>
          <dgm:dir/>
          <dgm:resizeHandles val="exact"/>
        </dgm:presLayoutVars>
      </dgm:prSet>
      <dgm:spPr/>
    </dgm:pt>
    <dgm:pt modelId="{BAEBC854-8A70-482B-B15E-76BBEC0ACB48}" type="pres">
      <dgm:prSet presAssocID="{8241562D-9C5B-428C-B2DC-14365D3D768D}" presName="bkgdShp" presStyleLbl="alignAccFollowNode1" presStyleIdx="0" presStyleCnt="1"/>
      <dgm:spPr/>
    </dgm:pt>
    <dgm:pt modelId="{69316175-1DE2-4D71-BA30-FF52D92E7938}" type="pres">
      <dgm:prSet presAssocID="{8241562D-9C5B-428C-B2DC-14365D3D768D}" presName="linComp" presStyleCnt="0"/>
      <dgm:spPr/>
    </dgm:pt>
    <dgm:pt modelId="{459AFEA9-7C01-40FD-BD1D-A8E9CD7F011A}" type="pres">
      <dgm:prSet presAssocID="{12DD47DD-4B6C-4D5D-840C-1C7858EC8160}" presName="compNode" presStyleCnt="0"/>
      <dgm:spPr/>
    </dgm:pt>
    <dgm:pt modelId="{C8D45A82-F694-4E45-A91A-ED7995648446}" type="pres">
      <dgm:prSet presAssocID="{12DD47DD-4B6C-4D5D-840C-1C7858EC81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ABD56-ED20-43CF-8F91-DEE82031010F}" type="pres">
      <dgm:prSet presAssocID="{12DD47DD-4B6C-4D5D-840C-1C7858EC8160}" presName="invisiNode" presStyleLbl="node1" presStyleIdx="0" presStyleCnt="3"/>
      <dgm:spPr/>
    </dgm:pt>
    <dgm:pt modelId="{D294D489-123B-4132-BCEA-98B17E1249EA}" type="pres">
      <dgm:prSet presAssocID="{12DD47DD-4B6C-4D5D-840C-1C7858EC816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29A5AA-C3CE-4120-8024-A374249E5942}" type="pres">
      <dgm:prSet presAssocID="{27258AD1-843A-4D49-83FB-3CE9FC8030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C438E5-4136-4B55-9B99-C602DDDD53CF}" type="pres">
      <dgm:prSet presAssocID="{ED1ED14E-4CF0-4B06-8813-1DF1C0C14509}" presName="compNode" presStyleCnt="0"/>
      <dgm:spPr/>
    </dgm:pt>
    <dgm:pt modelId="{89B05ABA-A4E9-4F6E-99D0-E78B83C66050}" type="pres">
      <dgm:prSet presAssocID="{ED1ED14E-4CF0-4B06-8813-1DF1C0C145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1BD95-F9A0-47CF-A249-B578EDEFA6DC}" type="pres">
      <dgm:prSet presAssocID="{ED1ED14E-4CF0-4B06-8813-1DF1C0C14509}" presName="invisiNode" presStyleLbl="node1" presStyleIdx="1" presStyleCnt="3"/>
      <dgm:spPr/>
    </dgm:pt>
    <dgm:pt modelId="{436EEECB-48CE-4274-9DF8-B5314006EDAC}" type="pres">
      <dgm:prSet presAssocID="{ED1ED14E-4CF0-4B06-8813-1DF1C0C1450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EEFC2EE-AF15-4A61-B87D-FD0D57736D74}" type="pres">
      <dgm:prSet presAssocID="{BAC01F3C-8DF5-4F5D-BB4E-4591F74BEB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A4AC9C-184A-4026-9AD3-D03F86C5F527}" type="pres">
      <dgm:prSet presAssocID="{B1D16C5E-7526-4FFC-916C-84B2689A7369}" presName="compNode" presStyleCnt="0"/>
      <dgm:spPr/>
    </dgm:pt>
    <dgm:pt modelId="{882D4584-A77D-4894-8E90-8BD4FA276360}" type="pres">
      <dgm:prSet presAssocID="{B1D16C5E-7526-4FFC-916C-84B2689A7369}" presName="node" presStyleLbl="node1" presStyleIdx="2" presStyleCnt="3" custScaleX="9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CDD1C-6559-4ECE-ADDD-4D91BB13BA56}" type="pres">
      <dgm:prSet presAssocID="{B1D16C5E-7526-4FFC-916C-84B2689A7369}" presName="invisiNode" presStyleLbl="node1" presStyleIdx="2" presStyleCnt="3"/>
      <dgm:spPr/>
    </dgm:pt>
    <dgm:pt modelId="{78AE40E8-6ECC-4239-87CA-05E321501087}" type="pres">
      <dgm:prSet presAssocID="{B1D16C5E-7526-4FFC-916C-84B2689A736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560DE7A-572E-46D1-AD90-C72E6F52D387}" type="presOf" srcId="{8241562D-9C5B-428C-B2DC-14365D3D768D}" destId="{7059B78A-A5FE-4621-9C66-F10030DB1563}" srcOrd="0" destOrd="0" presId="urn:microsoft.com/office/officeart/2005/8/layout/pList2"/>
    <dgm:cxn modelId="{C19B6D16-6407-4902-BA21-5ECC7C182660}" srcId="{8241562D-9C5B-428C-B2DC-14365D3D768D}" destId="{ED1ED14E-4CF0-4B06-8813-1DF1C0C14509}" srcOrd="1" destOrd="0" parTransId="{52E58F12-DA68-4C54-BCA8-0F4AC22CC86F}" sibTransId="{BAC01F3C-8DF5-4F5D-BB4E-4591F74BEBFE}"/>
    <dgm:cxn modelId="{80A94168-3021-4603-9EC4-3827605129AF}" type="presOf" srcId="{ED1ED14E-4CF0-4B06-8813-1DF1C0C14509}" destId="{89B05ABA-A4E9-4F6E-99D0-E78B83C66050}" srcOrd="0" destOrd="0" presId="urn:microsoft.com/office/officeart/2005/8/layout/pList2"/>
    <dgm:cxn modelId="{65014CF5-7EA1-4705-8B9A-FCE10C1D53B9}" type="presOf" srcId="{27258AD1-843A-4D49-83FB-3CE9FC8030B2}" destId="{7F29A5AA-C3CE-4120-8024-A374249E5942}" srcOrd="0" destOrd="0" presId="urn:microsoft.com/office/officeart/2005/8/layout/pList2"/>
    <dgm:cxn modelId="{E79C8E86-04C2-47BE-B74A-46331F151F78}" srcId="{8241562D-9C5B-428C-B2DC-14365D3D768D}" destId="{B1D16C5E-7526-4FFC-916C-84B2689A7369}" srcOrd="2" destOrd="0" parTransId="{872E1384-4940-410F-8449-E727B3628844}" sibTransId="{024D6F13-F23F-47ED-A09A-3D30361CFD54}"/>
    <dgm:cxn modelId="{06F9E5EC-C46A-4735-86BA-3453EA3C03CB}" srcId="{8241562D-9C5B-428C-B2DC-14365D3D768D}" destId="{12DD47DD-4B6C-4D5D-840C-1C7858EC8160}" srcOrd="0" destOrd="0" parTransId="{C3738C96-B444-443D-8EC9-AD8F8B917D46}" sibTransId="{27258AD1-843A-4D49-83FB-3CE9FC8030B2}"/>
    <dgm:cxn modelId="{253A48FF-A420-4B8F-A63A-CEE55A3BDEEB}" type="presOf" srcId="{B1D16C5E-7526-4FFC-916C-84B2689A7369}" destId="{882D4584-A77D-4894-8E90-8BD4FA276360}" srcOrd="0" destOrd="0" presId="urn:microsoft.com/office/officeart/2005/8/layout/pList2"/>
    <dgm:cxn modelId="{30179121-839F-4451-BC03-5100ADD0BEE6}" type="presOf" srcId="{BAC01F3C-8DF5-4F5D-BB4E-4591F74BEBFE}" destId="{6EEFC2EE-AF15-4A61-B87D-FD0D57736D74}" srcOrd="0" destOrd="0" presId="urn:microsoft.com/office/officeart/2005/8/layout/pList2"/>
    <dgm:cxn modelId="{20B8C6C0-76AA-4EC2-87FC-12B2672F26DD}" type="presOf" srcId="{12DD47DD-4B6C-4D5D-840C-1C7858EC8160}" destId="{C8D45A82-F694-4E45-A91A-ED7995648446}" srcOrd="0" destOrd="0" presId="urn:microsoft.com/office/officeart/2005/8/layout/pList2"/>
    <dgm:cxn modelId="{88CDDF24-4C12-470C-BA4D-83E1FCB20021}" type="presParOf" srcId="{7059B78A-A5FE-4621-9C66-F10030DB1563}" destId="{BAEBC854-8A70-482B-B15E-76BBEC0ACB48}" srcOrd="0" destOrd="0" presId="urn:microsoft.com/office/officeart/2005/8/layout/pList2"/>
    <dgm:cxn modelId="{2754AB03-1A62-46B9-9C19-EA3E2C1013BE}" type="presParOf" srcId="{7059B78A-A5FE-4621-9C66-F10030DB1563}" destId="{69316175-1DE2-4D71-BA30-FF52D92E7938}" srcOrd="1" destOrd="0" presId="urn:microsoft.com/office/officeart/2005/8/layout/pList2"/>
    <dgm:cxn modelId="{00840EC8-0A95-4C02-BA53-89711DF4377A}" type="presParOf" srcId="{69316175-1DE2-4D71-BA30-FF52D92E7938}" destId="{459AFEA9-7C01-40FD-BD1D-A8E9CD7F011A}" srcOrd="0" destOrd="0" presId="urn:microsoft.com/office/officeart/2005/8/layout/pList2"/>
    <dgm:cxn modelId="{AE65B6C6-64A7-4114-94B1-D4EBD153B54D}" type="presParOf" srcId="{459AFEA9-7C01-40FD-BD1D-A8E9CD7F011A}" destId="{C8D45A82-F694-4E45-A91A-ED7995648446}" srcOrd="0" destOrd="0" presId="urn:microsoft.com/office/officeart/2005/8/layout/pList2"/>
    <dgm:cxn modelId="{0FFCDDA4-17A2-434C-A26C-D5CEB9FF0089}" type="presParOf" srcId="{459AFEA9-7C01-40FD-BD1D-A8E9CD7F011A}" destId="{0CAABD56-ED20-43CF-8F91-DEE82031010F}" srcOrd="1" destOrd="0" presId="urn:microsoft.com/office/officeart/2005/8/layout/pList2"/>
    <dgm:cxn modelId="{554BAC0B-9226-4BB0-98E2-D2F807AE04A7}" type="presParOf" srcId="{459AFEA9-7C01-40FD-BD1D-A8E9CD7F011A}" destId="{D294D489-123B-4132-BCEA-98B17E1249EA}" srcOrd="2" destOrd="0" presId="urn:microsoft.com/office/officeart/2005/8/layout/pList2"/>
    <dgm:cxn modelId="{BB062243-DFD4-4E34-B691-29BD51741461}" type="presParOf" srcId="{69316175-1DE2-4D71-BA30-FF52D92E7938}" destId="{7F29A5AA-C3CE-4120-8024-A374249E5942}" srcOrd="1" destOrd="0" presId="urn:microsoft.com/office/officeart/2005/8/layout/pList2"/>
    <dgm:cxn modelId="{FF720D18-F33A-4A44-A377-F5C92927CC02}" type="presParOf" srcId="{69316175-1DE2-4D71-BA30-FF52D92E7938}" destId="{B4C438E5-4136-4B55-9B99-C602DDDD53CF}" srcOrd="2" destOrd="0" presId="urn:microsoft.com/office/officeart/2005/8/layout/pList2"/>
    <dgm:cxn modelId="{6F3848EF-6D4A-477E-BBA6-06727ED75A51}" type="presParOf" srcId="{B4C438E5-4136-4B55-9B99-C602DDDD53CF}" destId="{89B05ABA-A4E9-4F6E-99D0-E78B83C66050}" srcOrd="0" destOrd="0" presId="urn:microsoft.com/office/officeart/2005/8/layout/pList2"/>
    <dgm:cxn modelId="{CE583C6C-D702-484C-A8B0-28FA244F8F4A}" type="presParOf" srcId="{B4C438E5-4136-4B55-9B99-C602DDDD53CF}" destId="{D4F1BD95-F9A0-47CF-A249-B578EDEFA6DC}" srcOrd="1" destOrd="0" presId="urn:microsoft.com/office/officeart/2005/8/layout/pList2"/>
    <dgm:cxn modelId="{ADCC7CDC-B3A4-4A72-AD74-9679CB79ED31}" type="presParOf" srcId="{B4C438E5-4136-4B55-9B99-C602DDDD53CF}" destId="{436EEECB-48CE-4274-9DF8-B5314006EDAC}" srcOrd="2" destOrd="0" presId="urn:microsoft.com/office/officeart/2005/8/layout/pList2"/>
    <dgm:cxn modelId="{5A911227-7CE6-406C-8EAB-DEE03975612D}" type="presParOf" srcId="{69316175-1DE2-4D71-BA30-FF52D92E7938}" destId="{6EEFC2EE-AF15-4A61-B87D-FD0D57736D74}" srcOrd="3" destOrd="0" presId="urn:microsoft.com/office/officeart/2005/8/layout/pList2"/>
    <dgm:cxn modelId="{DD05171D-9D51-47C6-9DC9-EBE6EC87D292}" type="presParOf" srcId="{69316175-1DE2-4D71-BA30-FF52D92E7938}" destId="{2FA4AC9C-184A-4026-9AD3-D03F86C5F527}" srcOrd="4" destOrd="0" presId="urn:microsoft.com/office/officeart/2005/8/layout/pList2"/>
    <dgm:cxn modelId="{72A75602-48DD-4E7A-A8C4-272E09050842}" type="presParOf" srcId="{2FA4AC9C-184A-4026-9AD3-D03F86C5F527}" destId="{882D4584-A77D-4894-8E90-8BD4FA276360}" srcOrd="0" destOrd="0" presId="urn:microsoft.com/office/officeart/2005/8/layout/pList2"/>
    <dgm:cxn modelId="{85558A7E-95F5-4F99-917B-ADED11DA79EF}" type="presParOf" srcId="{2FA4AC9C-184A-4026-9AD3-D03F86C5F527}" destId="{C76CDD1C-6559-4ECE-ADDD-4D91BB13BA56}" srcOrd="1" destOrd="0" presId="urn:microsoft.com/office/officeart/2005/8/layout/pList2"/>
    <dgm:cxn modelId="{CE63C281-D4F8-49E0-ABC7-A8C09AD20E73}" type="presParOf" srcId="{2FA4AC9C-184A-4026-9AD3-D03F86C5F527}" destId="{78AE40E8-6ECC-4239-87CA-05E321501087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7D09-4733-4F90-9122-D85BC0AE737D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C347-14C0-4686-83CA-B8FA85CD0E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7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50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233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97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53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06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18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32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44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9C347-14C0-4686-83CA-B8FA85CD0ED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8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3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18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25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84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31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2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85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44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05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37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06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1A59-F856-42B1-896B-817AD52BE0F7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7B82-C0B3-4D50-BDF4-0D5496963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5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54" y="2564904"/>
            <a:ext cx="910850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Right">
              <a:avLst/>
            </a:prstTxWarp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Религия, её виды, функции, структура.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16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754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&amp;scy;&amp;khcy;&amp;iecy;&amp;mcy;&amp;ocy;.&amp;rcy;&amp;fcy;/upload/sx/123/preview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381029"/>
            <a:ext cx="2664296" cy="504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033561"/>
            <a:ext cx="2216764" cy="405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Интегрирующая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654657"/>
            <a:ext cx="2641679" cy="4320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Легитимизирующая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32380" y="142489"/>
            <a:ext cx="4479980" cy="17281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36096" y="297763"/>
            <a:ext cx="3312368" cy="670588"/>
          </a:xfrm>
          <a:prstGeom prst="rect">
            <a:avLst/>
          </a:prstGeom>
          <a:solidFill>
            <a:srgbClr val="00B050">
              <a:alpha val="37000"/>
            </a:srgbClr>
          </a:solidFill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19871" y="574537"/>
            <a:ext cx="1416226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3"/>
          </p:cNvCxnSpPr>
          <p:nvPr/>
        </p:nvCxnSpPr>
        <p:spPr>
          <a:xfrm flipH="1">
            <a:off x="3332380" y="1236097"/>
            <a:ext cx="2415884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3"/>
          </p:cNvCxnSpPr>
          <p:nvPr/>
        </p:nvCxnSpPr>
        <p:spPr>
          <a:xfrm flipH="1">
            <a:off x="4621391" y="1798673"/>
            <a:ext cx="2567036" cy="720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9017472"/>
              </p:ext>
            </p:extLst>
          </p:nvPr>
        </p:nvGraphicFramePr>
        <p:xfrm>
          <a:off x="49391" y="2708920"/>
          <a:ext cx="9144000" cy="3754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1853952"/>
                <a:gridCol w="2016224"/>
                <a:gridCol w="2987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Мировоззренческая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Терапевтическая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Культуротранслирующая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Любая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религия есть определенное мировоззрение, т.е. взгляд на мир как единое целое. Обладая мировоззрением, человек осознает свое предназначение и место в мире.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Религия определенным образом упорядочивает помыслы, стремления людей и их деятельность.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Религия восполняет ограниченность, зависимость, бессилие людей в плане как перестройки сознания, так и изменения объективных условий существования.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Религия способствует развитию определенных основ культуры – письменности, искусства, обеспечивает сохранение и развитие ценностей религиозной культуры, осуществляет передачу накопленного наследия.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67544" y="2204864"/>
            <a:ext cx="8064896" cy="46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Функции религии.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80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2555794"/>
              </p:ext>
            </p:extLst>
          </p:nvPr>
        </p:nvGraphicFramePr>
        <p:xfrm>
          <a:off x="0" y="0"/>
          <a:ext cx="9108504" cy="3205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7784"/>
                <a:gridCol w="3312368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Интегрирующая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Легитимизирующая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Богообщение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высший вид общения, оно происходит в культовой деятельности, общение верующих друг с другом.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Религия направляет объединения людей, их поведение,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деятельность, мысли, чувства, стремления, усилия социальных групп и институтов в целях сохранения стабильности общества, устойчивости личности, общего вероисповедания.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Религия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узаконивает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некоторые общественные порядки, институты, отношения, нормы, с точки зрения высшего требования – максимы, на основе которого дается оценка определенных явлений и формируется определенное отношение к ним.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18" y="3933056"/>
            <a:ext cx="4433461" cy="67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Структура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156382"/>
            <a:ext cx="2016225" cy="8640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Религиозное сознание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1204" y="5156378"/>
            <a:ext cx="2304257" cy="8610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Религиозные организации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1961" y="5156378"/>
            <a:ext cx="2088232" cy="8640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Религиозная 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2352124" y="5392386"/>
            <a:ext cx="792088" cy="36004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5693093" y="5392386"/>
            <a:ext cx="792088" cy="36004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69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1196752"/>
            <a:ext cx="1763688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Религиозная идеология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8488" y="1196752"/>
            <a:ext cx="1763688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3074" y="188640"/>
            <a:ext cx="1763688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Религиозное сознание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86" y="2060848"/>
            <a:ext cx="176368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философия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346" y="2785728"/>
            <a:ext cx="176368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Теология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3573016"/>
            <a:ext cx="1763688" cy="1080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Религиозноориентированные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теории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5363" y="2037386"/>
            <a:ext cx="176368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Религиозные потребности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8488" y="2788499"/>
            <a:ext cx="176368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Религиозные чувства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4918" y="3575788"/>
            <a:ext cx="176368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Религиозная вера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90222" y="4365104"/>
            <a:ext cx="176368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Религиозное общение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90222" y="5085183"/>
            <a:ext cx="176368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Религиозные установки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90222" y="5877272"/>
            <a:ext cx="176368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Религиозные традиции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88640"/>
            <a:ext cx="1763688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Религиозная деятельность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64288" y="188640"/>
            <a:ext cx="1763688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Религиозные организации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1196752"/>
            <a:ext cx="187220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Проповеди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988840"/>
            <a:ext cx="187220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Молитвы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8978" y="2807565"/>
            <a:ext cx="191723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Обряды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98978" y="3645024"/>
            <a:ext cx="191723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Богослужения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98978" y="4509119"/>
            <a:ext cx="191723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02629" y="5301208"/>
            <a:ext cx="191723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87513" y="1250098"/>
            <a:ext cx="191723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10738" y="2276872"/>
            <a:ext cx="191723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Деноминация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10738" y="3446341"/>
            <a:ext cx="1917238" cy="5760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83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религии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Пантеизм – МИР = БОГ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Политеизм (язычество) – МНОГОБОЖИЕ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Монотеизм – МОНОБОЖИЕ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Атеизм – БЕЗБОЖИЕ, неверие в Бога и сверхъестественные силы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482788" cy="614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566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519"/>
            <a:ext cx="8064896" cy="46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значения понятия «религия».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7359203"/>
              </p:ext>
            </p:extLst>
          </p:nvPr>
        </p:nvGraphicFramePr>
        <p:xfrm>
          <a:off x="26570" y="764704"/>
          <a:ext cx="911743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82"/>
                <a:gridCol w="8604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один из компонентов духовной сферы общества наряду с культурой, образованием и наукой.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один из фундаментальных институтов человеческого общества.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сфера общественного сознания (наряду с идеологией, научными знаниями, обыденными мнениями),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отличительной чертой которого является вера в сверхъестественное.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специфический тип мировоззрения и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мироощущщения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т.е. совокупность взглядов на мир как творение Бога.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совокупность моральных принципов, регулирующих образ жизни и поведение людей, разделяющих данное верование.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группа, сообщество, союз или организация множества людей, связанных единой верой и взаимными обязательствами (церковные приходы, религиозные общины,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секты)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совокупность ритуальных действий, составляющих культ, в которых религиозный человек выражает свое отношение к Богу и обращается к нему в молитве, жертвоприношении 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проч.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Религия – система верований и действий, с её помощью решаются вопросы человеческой жизни. Решаемые религией проблемы встают перед любым обществом на любой ступени его развития.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503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2852"/>
            <a:ext cx="8677306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519"/>
            <a:ext cx="8064896" cy="46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Виды религии.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5497" y="1725146"/>
            <a:ext cx="5311688" cy="93610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Религии современного мира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400" y="3170580"/>
            <a:ext cx="2520280" cy="17281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Родоплеменные примитивные верования, сохранившиеся по сей день.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2960" y="3173623"/>
            <a:ext cx="3820815" cy="1725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Национально-государственные религии, составляющие основу религиозной жизни отдельных наций (иудаизм, индуизм,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8704" y="3170578"/>
            <a:ext cx="2088232" cy="172819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Мировые религии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416" y="5618852"/>
            <a:ext cx="2497088" cy="1080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Христианство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.э.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Палестина)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618852"/>
            <a:ext cx="2592288" cy="1080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Буддизм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(VI-V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до н.э.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Индия)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5618852"/>
            <a:ext cx="2448272" cy="1080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Ислам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Н.э.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Аравия)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10" idx="0"/>
          </p:cNvCxnSpPr>
          <p:nvPr/>
        </p:nvCxnSpPr>
        <p:spPr>
          <a:xfrm>
            <a:off x="1444960" y="5258811"/>
            <a:ext cx="0" cy="360041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>
            <a:off x="4355976" y="5258811"/>
            <a:ext cx="0" cy="360041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2" idx="0"/>
          </p:cNvCxnSpPr>
          <p:nvPr/>
        </p:nvCxnSpPr>
        <p:spPr>
          <a:xfrm>
            <a:off x="7524328" y="5258811"/>
            <a:ext cx="0" cy="360041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32520" y="2882548"/>
            <a:ext cx="58708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132520" y="2882548"/>
            <a:ext cx="0" cy="28803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6" idx="0"/>
          </p:cNvCxnSpPr>
          <p:nvPr/>
        </p:nvCxnSpPr>
        <p:spPr>
          <a:xfrm>
            <a:off x="7003367" y="2882548"/>
            <a:ext cx="1" cy="291075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24808" y="2661250"/>
            <a:ext cx="0" cy="50932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07503" y="507698"/>
            <a:ext cx="8899986" cy="10235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Религия (связывать, воссоединять) – это мировоззрение и мироощущение, а также соответствующее поведение, основанное на вере в существование Бога.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81" name="Прямая соединительная линия 7180"/>
          <p:cNvCxnSpPr/>
          <p:nvPr/>
        </p:nvCxnSpPr>
        <p:spPr>
          <a:xfrm>
            <a:off x="1444960" y="5258811"/>
            <a:ext cx="60793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Прямая соединительная линия 7182"/>
          <p:cNvCxnSpPr>
            <a:stCxn id="8" idx="2"/>
          </p:cNvCxnSpPr>
          <p:nvPr/>
        </p:nvCxnSpPr>
        <p:spPr>
          <a:xfrm>
            <a:off x="3832820" y="4898771"/>
            <a:ext cx="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649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Мировые религии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572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30723" name="Picture 7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142852"/>
            <a:ext cx="8786874" cy="6500857"/>
          </a:xfr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620713"/>
            <a:ext cx="8391554" cy="5329237"/>
          </a:xfrm>
          <a:noFill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Сафонова Наталья\Рабочий стол\800px-Weltreligion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59" y="94116"/>
            <a:ext cx="3312368" cy="6705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Ранние религии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539550"/>
            <a:ext cx="2016225" cy="21774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(колдовство)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542592"/>
            <a:ext cx="2304257" cy="2174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Фетишизм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(поклонение неодушевленным предметам, наделенным сверхъестественными свойствами)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59" y="1539547"/>
            <a:ext cx="2088232" cy="21774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Тотемизм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(поклонение животному или растению как своему мифическому предку)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1" y="1251518"/>
            <a:ext cx="6826258" cy="333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259631" y="1251518"/>
            <a:ext cx="0" cy="28803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5868144" y="1251518"/>
            <a:ext cx="1" cy="291074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067943" y="775556"/>
            <a:ext cx="0" cy="50932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164289" y="1555371"/>
            <a:ext cx="1843200" cy="21616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Анимизм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(вера в духов и душу как всеобщую одухотворенность природы)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8085889" y="1284884"/>
            <a:ext cx="0" cy="27048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31438" y="4315612"/>
            <a:ext cx="2664296" cy="5040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Мировоззренческая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59631" y="4968144"/>
            <a:ext cx="2048612" cy="405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Регулятивная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11759" y="5589240"/>
            <a:ext cx="2185495" cy="4320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Терапевтическая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95429" y="6202830"/>
            <a:ext cx="4392489" cy="4320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Культурно-транслирующая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08243" y="4077072"/>
            <a:ext cx="5699246" cy="2232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364089" y="4232346"/>
            <a:ext cx="3312368" cy="670588"/>
          </a:xfrm>
          <a:prstGeom prst="rect">
            <a:avLst/>
          </a:prstGeom>
          <a:solidFill>
            <a:srgbClr val="00B050">
              <a:alpha val="37000"/>
            </a:srgbClr>
          </a:solidFill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795734" y="4509120"/>
            <a:ext cx="1416226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8" idx="3"/>
          </p:cNvCxnSpPr>
          <p:nvPr/>
        </p:nvCxnSpPr>
        <p:spPr>
          <a:xfrm flipH="1">
            <a:off x="3308243" y="5170680"/>
            <a:ext cx="2415884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9" idx="3"/>
          </p:cNvCxnSpPr>
          <p:nvPr/>
        </p:nvCxnSpPr>
        <p:spPr>
          <a:xfrm flipH="1">
            <a:off x="4597254" y="5733256"/>
            <a:ext cx="2567035" cy="720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8244408" y="6309320"/>
            <a:ext cx="763081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297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661</Words>
  <Application>Microsoft Office PowerPoint</Application>
  <PresentationFormat>Экран (4:3)</PresentationFormat>
  <Paragraphs>111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Мировые религии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Формы религии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2013-04-09T17:29:49Z</dcterms:created>
  <dcterms:modified xsi:type="dcterms:W3CDTF">2014-03-09T17:19:46Z</dcterms:modified>
</cp:coreProperties>
</file>