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968FE-6B28-43A5-B0B4-707C1995F86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26578-B663-46A5-B026-65214248C6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C67A7-BAE5-4FB6-A3C4-BECEA91B8815}" type="slidenum">
              <a:rPr lang="ru-RU"/>
              <a:pPr/>
              <a:t>9</a:t>
            </a:fld>
            <a:endParaRPr lang="ru-R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upload.wikimedia.org/wikipedia/commons/1/16/AdmFFUshakoffByBazhanoff-e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480" y="642918"/>
            <a:ext cx="285752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786190"/>
            <a:ext cx="8143932" cy="23574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знаю, как будет при вас, а при нас ни одна пушка в Европе без позволения нашего выпалить не смела</a:t>
            </a:r>
            <a:r>
              <a:rPr lang="ru-RU" sz="28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канцлер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 А. Безбородко</a:t>
            </a:r>
            <a:endParaRPr lang="ru-RU" sz="24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328614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617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Внешняя политика    Екатерины </a:t>
            </a:r>
            <a:r>
              <a:rPr lang="en-US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II</a:t>
            </a:r>
            <a:endParaRPr lang="ru-RU" sz="4000" b="1" i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i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Итоги</a:t>
            </a:r>
            <a:endParaRPr lang="ru-RU" sz="4400" i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AutoShape 7"/>
          <p:cNvSpPr>
            <a:spLocks noGrp="1" noChangeArrowheads="1"/>
          </p:cNvSpPr>
          <p:nvPr>
            <p:ph idx="1"/>
          </p:nvPr>
        </p:nvSpPr>
        <p:spPr bwMode="auto">
          <a:xfrm>
            <a:off x="0" y="1285861"/>
            <a:ext cx="8929718" cy="1143007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200" b="1" dirty="0">
                <a:solidFill>
                  <a:srgbClr val="E20000"/>
                </a:solidFill>
                <a:latin typeface="Monotype Corsiva" pitchFamily="66" charset="0"/>
              </a:rPr>
              <a:t>Россия получила выход в Черное море, присоединила Крым, создала </a:t>
            </a:r>
          </a:p>
          <a:p>
            <a:r>
              <a:rPr lang="ru-RU" sz="2200" b="1" dirty="0">
                <a:solidFill>
                  <a:srgbClr val="E20000"/>
                </a:solidFill>
                <a:latin typeface="Monotype Corsiva" pitchFamily="66" charset="0"/>
              </a:rPr>
              <a:t>черноморский флот. Благодаря этому:</a:t>
            </a: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0" y="2428868"/>
            <a:ext cx="8929718" cy="1357322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>
                <a:latin typeface="Adobe Garamond Pro Bold" pitchFamily="18" charset="0"/>
              </a:rPr>
              <a:t>1. Начинается освоение степей Причерноморья, свободных от </a:t>
            </a:r>
          </a:p>
          <a:p>
            <a:r>
              <a:rPr lang="ru-RU" b="1" dirty="0">
                <a:latin typeface="Adobe Garamond Pro Bold" pitchFamily="18" charset="0"/>
              </a:rPr>
              <a:t>помещичьего землевладения, что создавало благоприятные </a:t>
            </a:r>
            <a:endParaRPr lang="ru-RU" b="1" dirty="0" smtClean="0">
              <a:latin typeface="Adobe Garamond Pro Bold" pitchFamily="18" charset="0"/>
            </a:endParaRPr>
          </a:p>
          <a:p>
            <a:r>
              <a:rPr lang="ru-RU" b="1" dirty="0" smtClean="0">
                <a:latin typeface="Adobe Garamond Pro Bold" pitchFamily="18" charset="0"/>
              </a:rPr>
              <a:t>Условия для </a:t>
            </a:r>
            <a:r>
              <a:rPr lang="ru-RU" b="1" dirty="0">
                <a:latin typeface="Adobe Garamond Pro Bold" pitchFamily="18" charset="0"/>
              </a:rPr>
              <a:t>развития этого региона.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0" y="3786190"/>
            <a:ext cx="8929718" cy="1214446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>
                <a:latin typeface="Adobe Garamond Pro Bold" pitchFamily="18" charset="0"/>
              </a:rPr>
              <a:t>3. Укрепилось военно-стратегическое положение России </a:t>
            </a:r>
            <a:endParaRPr lang="ru-RU" b="1" dirty="0" smtClean="0">
              <a:latin typeface="Adobe Garamond Pro Bold" pitchFamily="18" charset="0"/>
            </a:endParaRPr>
          </a:p>
          <a:p>
            <a:r>
              <a:rPr lang="ru-RU" b="1" dirty="0" smtClean="0">
                <a:latin typeface="Adobe Garamond Pro Bold" pitchFamily="18" charset="0"/>
              </a:rPr>
              <a:t>на южных  </a:t>
            </a:r>
            <a:r>
              <a:rPr lang="ru-RU" b="1" dirty="0">
                <a:latin typeface="Adobe Garamond Pro Bold" pitchFamily="18" charset="0"/>
              </a:rPr>
              <a:t>рубежах, расширились сферы ее влияния.</a:t>
            </a:r>
          </a:p>
          <a:p>
            <a:endParaRPr lang="ru-RU" b="1" dirty="0">
              <a:latin typeface="Adobe Garamond Pro Bold" pitchFamily="18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0" y="5013325"/>
            <a:ext cx="8858279" cy="10795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FFFF99"/>
              </a:gs>
              <a:gs pos="100000">
                <a:srgbClr val="CCFF66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 smtClean="0">
                <a:latin typeface="Adobe Garamond Pro Bold" pitchFamily="18" charset="0"/>
              </a:rPr>
              <a:t>4. Увеличила свою территорию за счет разделов Речи </a:t>
            </a:r>
            <a:r>
              <a:rPr lang="ru-RU" b="1" smtClean="0">
                <a:latin typeface="Adobe Garamond Pro Bold" pitchFamily="18" charset="0"/>
              </a:rPr>
              <a:t>Посполитой</a:t>
            </a:r>
            <a:endParaRPr lang="ru-RU" b="1" dirty="0">
              <a:latin typeface="Adobe Garamond Pro Bold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0"/>
            <a:ext cx="55721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знаю, как будет при вас, а при нас ни одна пушка в Европе без позволения нашего выпалить не смела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канцлер граф А. Безбородко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2858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Основные направления внешней политики Екатерины </a:t>
            </a:r>
            <a:r>
              <a:rPr lang="en-US" sz="3600" dirty="0" smtClean="0"/>
              <a:t>II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1" y="2643188"/>
            <a:ext cx="2500329" cy="17859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Южное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(Обеспечение </a:t>
            </a:r>
            <a:r>
              <a:rPr lang="ru-RU" b="1" dirty="0"/>
              <a:t>выхода России к черному морю</a:t>
            </a:r>
            <a:r>
              <a:rPr lang="ru-RU" b="1" dirty="0" smtClean="0"/>
              <a:t>.)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4714884"/>
            <a:ext cx="3071802" cy="14287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Политика «вооруженного нейтралитета»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2714620"/>
            <a:ext cx="2714644" cy="17145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Северо-западное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(Обеспечение безопасности петровских завоеваний в Прибалтике).</a:t>
            </a:r>
            <a:endParaRPr lang="ru-RU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1500188" y="1571625"/>
            <a:ext cx="714375" cy="107156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286116" y="1571612"/>
            <a:ext cx="714375" cy="314327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572396" y="1643050"/>
            <a:ext cx="714375" cy="300039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572132" y="1643050"/>
            <a:ext cx="714375" cy="1071563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28794" y="4714884"/>
            <a:ext cx="2714644" cy="1428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Западное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(Участие в разделах Речи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Посполитой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Русско-турецкая война (1768-1774)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428736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Adobe Garamond Pro Bold" pitchFamily="18" charset="0"/>
              </a:rPr>
              <a:t>Спиридов</a:t>
            </a:r>
            <a:r>
              <a:rPr lang="ru-RU" b="1" dirty="0" smtClean="0">
                <a:latin typeface="Adobe Garamond Pro Bold" pitchFamily="18" charset="0"/>
              </a:rPr>
              <a:t> Григорий Андреевич (1713-1790)– адмирал.</a:t>
            </a:r>
          </a:p>
          <a:p>
            <a:r>
              <a:rPr lang="ru-RU" b="1" dirty="0" smtClean="0"/>
              <a:t>26 июня 1770 г.  </a:t>
            </a:r>
            <a:r>
              <a:rPr lang="ru-RU" b="1" dirty="0" err="1" smtClean="0"/>
              <a:t>Чесменское</a:t>
            </a:r>
            <a:r>
              <a:rPr lang="ru-RU" b="1" dirty="0" smtClean="0"/>
              <a:t> сражение, разгром турецкого флота</a:t>
            </a:r>
            <a:endParaRPr lang="ru-RU" dirty="0"/>
          </a:p>
        </p:txBody>
      </p:sp>
      <p:pic>
        <p:nvPicPr>
          <p:cNvPr id="8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929042"/>
            <a:ext cx="25003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596" y="35004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ru-RU" b="1" dirty="0" smtClean="0"/>
              <a:t>Пётр Александрович </a:t>
            </a:r>
          </a:p>
          <a:p>
            <a:pPr algn="ctr">
              <a:buFont typeface="Arial" charset="0"/>
              <a:buNone/>
            </a:pPr>
            <a:r>
              <a:rPr lang="ru-RU" b="1" dirty="0" smtClean="0"/>
              <a:t>Румянцев- Задунайский </a:t>
            </a:r>
          </a:p>
          <a:p>
            <a:pPr algn="ctr">
              <a:buFont typeface="Arial" charset="0"/>
              <a:buNone/>
            </a:pPr>
            <a:r>
              <a:rPr lang="ru-RU" b="1" dirty="0" smtClean="0"/>
              <a:t>(1725—1796)</a:t>
            </a:r>
          </a:p>
          <a:p>
            <a:pPr algn="ctr">
              <a:buFont typeface="Arial" charset="0"/>
              <a:buNone/>
            </a:pPr>
            <a:r>
              <a:rPr lang="ru-RU" b="1" dirty="0" smtClean="0"/>
              <a:t>— русский военный и государственный деятель, полководец</a:t>
            </a:r>
            <a:endParaRPr lang="ru-RU" b="1" dirty="0"/>
          </a:p>
        </p:txBody>
      </p:sp>
      <p:pic>
        <p:nvPicPr>
          <p:cNvPr id="12" name="Picture 2" descr="Картинка 12 из 2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071546"/>
            <a:ext cx="21621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r>
              <a:rPr lang="ru-RU" sz="3200" dirty="0" smtClean="0"/>
              <a:t>Русско-турецкая война (1787-1791)</a:t>
            </a:r>
            <a:endParaRPr lang="ru-RU" sz="3200" dirty="0"/>
          </a:p>
        </p:txBody>
      </p:sp>
      <p:pic>
        <p:nvPicPr>
          <p:cNvPr id="4" name="Содержимое 3" descr="Suvorov Alex 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714356"/>
            <a:ext cx="250033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1357298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Александр Васильевич Суворов</a:t>
            </a:r>
            <a:r>
              <a:rPr lang="ru-RU" dirty="0" smtClean="0"/>
              <a:t>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(</a:t>
            </a:r>
            <a:r>
              <a:rPr lang="ru-RU" b="1" dirty="0" smtClean="0"/>
              <a:t>1729—1800)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— великий русский полководец, генерал-фельдмаршал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496"/>
            <a:ext cx="44291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dobe Garamond Pro Bold" pitchFamily="18" charset="0"/>
              </a:rPr>
              <a:t>Григорий Александрович  Потемкин-Таврический</a:t>
            </a:r>
          </a:p>
          <a:p>
            <a:r>
              <a:rPr lang="ru-RU" b="1" dirty="0" smtClean="0">
                <a:latin typeface="Adobe Garamond Pro Bold" pitchFamily="18" charset="0"/>
              </a:rPr>
              <a:t>русский государственный деятель, генерал-фельдмаршал</a:t>
            </a:r>
          </a:p>
          <a:p>
            <a:r>
              <a:rPr lang="ru-RU" b="1" dirty="0" smtClean="0"/>
              <a:t>1788- взят Очаков</a:t>
            </a:r>
          </a:p>
          <a:p>
            <a:r>
              <a:rPr lang="ru-RU" b="1" dirty="0" smtClean="0"/>
              <a:t>1783-присоединение Крыма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85992"/>
            <a:ext cx="235745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47148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dobe Garamond Pro Bold" pitchFamily="18" charset="0"/>
              </a:rPr>
              <a:t>Ушаков Федор Федорович  российский </a:t>
            </a:r>
          </a:p>
          <a:p>
            <a:r>
              <a:rPr lang="ru-RU" b="1" dirty="0" smtClean="0">
                <a:latin typeface="Adobe Garamond Pro Bold" pitchFamily="18" charset="0"/>
              </a:rPr>
              <a:t>флотоводец, адмирал.</a:t>
            </a:r>
          </a:p>
          <a:p>
            <a:r>
              <a:rPr lang="ru-RU" b="1" dirty="0" smtClean="0"/>
              <a:t>1790-Керченское морское сражение</a:t>
            </a:r>
          </a:p>
          <a:p>
            <a:r>
              <a:rPr lang="ru-RU" b="1" dirty="0" smtClean="0"/>
              <a:t>1791-сражение у </a:t>
            </a:r>
            <a:r>
              <a:rPr lang="ru-RU" b="1" dirty="0" err="1" smtClean="0"/>
              <a:t>м.Калиакрия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0" name="Picture 2" descr="Файл:AdmFFUshakoffByBazhanoff-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929066"/>
            <a:ext cx="225583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Итоги войны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63" y="1785938"/>
            <a:ext cx="2428875" cy="714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Россия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72125" y="1785938"/>
            <a:ext cx="2571750" cy="7858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Турция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6200000" flipH="1">
            <a:off x="6143625" y="1500188"/>
            <a:ext cx="285750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643188" y="1428750"/>
            <a:ext cx="357187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Вертикальный свиток 13"/>
          <p:cNvSpPr/>
          <p:nvPr/>
        </p:nvSpPr>
        <p:spPr>
          <a:xfrm>
            <a:off x="214313" y="2786063"/>
            <a:ext cx="3786187" cy="3143250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Получила не просто выход в Черное море, но и стала великой черноморской державой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Началось освоение плодородных причерноморских земель, строительство на них многих портов и городов.</a:t>
            </a:r>
          </a:p>
        </p:txBody>
      </p:sp>
      <p:sp>
        <p:nvSpPr>
          <p:cNvPr id="15" name="Вертикальный свиток 14"/>
          <p:cNvSpPr/>
          <p:nvPr/>
        </p:nvSpPr>
        <p:spPr>
          <a:xfrm>
            <a:off x="5143500" y="2857500"/>
            <a:ext cx="3429000" cy="3071813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Вынуждена была просить мира и уменьшить свои владения.</a:t>
            </a:r>
          </a:p>
        </p:txBody>
      </p: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 rot="16200000" flipH="1">
            <a:off x="2178844" y="2607469"/>
            <a:ext cx="28575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6430169" y="2713831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r>
              <a:rPr lang="ru-RU" smtClean="0"/>
              <a:t>Разделы Речи Посполитой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1736" y="1785926"/>
            <a:ext cx="3714776" cy="107157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Разделы Речи Посполитой 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357158" y="3143248"/>
            <a:ext cx="2571768" cy="2071702"/>
          </a:xfrm>
          <a:prstGeom prst="cloudCallout">
            <a:avLst>
              <a:gd name="adj1" fmla="val 75163"/>
              <a:gd name="adj2" fmla="val -6529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hlinkClick r:id="" action="ppaction://hlinkshowjump?jump=nextslide"/>
              </a:rPr>
              <a:t>Первый раздел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hlinkClick r:id="" action="ppaction://hlinkshowjump?jump=nextslide"/>
              </a:rPr>
              <a:t>1772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3428992" y="3786190"/>
            <a:ext cx="2571768" cy="1857388"/>
          </a:xfrm>
          <a:prstGeom prst="cloudCallout">
            <a:avLst>
              <a:gd name="adj1" fmla="val -2588"/>
              <a:gd name="adj2" fmla="val -100465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" action="ppaction://noaction"/>
              </a:rPr>
              <a:t>Второй раздел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" action="ppaction://noaction"/>
              </a:rPr>
              <a:t>1793 г.</a:t>
            </a:r>
            <a:endParaRPr lang="ru-RU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6357950" y="3143248"/>
            <a:ext cx="2286016" cy="1785950"/>
          </a:xfrm>
          <a:prstGeom prst="cloudCallout">
            <a:avLst>
              <a:gd name="adj1" fmla="val -87618"/>
              <a:gd name="adj2" fmla="val -5975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hlinkClick r:id="" action="ppaction://noaction"/>
              </a:rPr>
              <a:t>Третий раздел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hlinkClick r:id="" action="ppaction://noaction"/>
              </a:rPr>
              <a:t>1795 г.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Причины раздела Речи </a:t>
            </a:r>
            <a:r>
              <a:rPr lang="ru-RU" sz="3200" dirty="0" err="1" smtClean="0"/>
              <a:t>Посполитой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071547"/>
            <a:ext cx="2857520" cy="3000396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/>
              <a:t>Речь </a:t>
            </a:r>
            <a:r>
              <a:rPr lang="ru-RU" sz="1800" dirty="0" err="1" smtClean="0"/>
              <a:t>Посполитая</a:t>
            </a:r>
            <a:r>
              <a:rPr lang="ru-RU" sz="1800" dirty="0" smtClean="0"/>
              <a:t> обладала значительной территорией, но не обладала силами ее удержать</a:t>
            </a:r>
            <a:endParaRPr lang="ru-RU" sz="18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857488" y="2214554"/>
            <a:ext cx="857256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4744" y="1142984"/>
            <a:ext cx="2071688" cy="29289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Австрия и Пруссия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неоднократно предлагали России предпринять раздел слабеющей Речи </a:t>
            </a:r>
            <a:r>
              <a:rPr lang="ru-RU" dirty="0" err="1" smtClean="0"/>
              <a:t>Посполитой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5857884" y="2285992"/>
            <a:ext cx="92869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6429388" y="1142984"/>
            <a:ext cx="2714612" cy="3000377"/>
          </a:xfrm>
          <a:prstGeom prst="verticalScroll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 условиях русско-турецкой войны Россия была вынуждена пойти на соглашение с соседями</a:t>
            </a:r>
            <a:endParaRPr lang="ru-RU" dirty="0"/>
          </a:p>
        </p:txBody>
      </p:sp>
      <p:pic>
        <p:nvPicPr>
          <p:cNvPr id="10" name="Picture 2" descr="Картинка 35 из 64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256"/>
            <a:ext cx="189388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-облако 10"/>
          <p:cNvSpPr/>
          <p:nvPr/>
        </p:nvSpPr>
        <p:spPr>
          <a:xfrm>
            <a:off x="3714744" y="4000504"/>
            <a:ext cx="3000376" cy="2286000"/>
          </a:xfrm>
          <a:prstGeom prst="cloudCallout">
            <a:avLst>
              <a:gd name="adj1" fmla="val -66739"/>
              <a:gd name="adj2" fmla="val -193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« Союз Австрии и Турции может сильно повредить мне и это вполне реальная угроза для моего государства»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246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928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Итоги разделов Речи </a:t>
                      </a:r>
                      <a:r>
                        <a:rPr kumimoji="0" lang="ru-RU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Посполитой</a:t>
                      </a:r>
                      <a:endParaRPr kumimoji="0" lang="ru-RU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1772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 </a:t>
                      </a:r>
                      <a:r>
                        <a:rPr lang="ru-RU" sz="105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января 4</a:t>
                      </a:r>
                      <a:endParaRPr lang="ru-RU" sz="1800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ПЕТЕРБУРГСКАЯ  КОНВЕНЦИЯ  МЕЖДУ  РОССИЕЙ  И  ПРУССИЕЙ О ПЕРВОМ РАЗДЕЛЕ ПОЛЬШИ</a:t>
                      </a:r>
                      <a:endParaRPr lang="ru-RU" sz="1600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i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b="1" i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b="1" i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793 </a:t>
                      </a:r>
                      <a:r>
                        <a:rPr lang="ru-RU" sz="11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-е. января 12/23</a:t>
                      </a:r>
                      <a:endParaRPr lang="ru-RU" sz="1800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5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КОНВЕНЦИЯ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МЕЖДУ РОССИЕЙ И ПРУССИЕЙ О ВТОРОМ РАЗДЕЛЕ ПОЛЬШИ</a:t>
                      </a:r>
                      <a:endParaRPr lang="ru-RU" sz="1800" dirty="0">
                        <a:solidFill>
                          <a:schemeClr val="tx1"/>
                        </a:solidFill>
                        <a:latin typeface="Sylfae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1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1794 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</a:t>
                      </a:r>
                      <a:r>
                        <a:rPr kumimoji="0" lang="ru-RU" sz="11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декабря 23/1795 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 </a:t>
                      </a:r>
                      <a:r>
                        <a:rPr kumimoji="0" lang="ru-RU" sz="11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января 3</a:t>
                      </a:r>
                      <a:r>
                        <a:rPr kumimoji="0"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ДЕКЛАРАЦИЯ РОССИИ И АВСТРИИ О ТРЕТЬЕМ РАЗДЕЛЕ ПОЛЬШИ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27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императрица всероссийская, вступит во вла­дение остальной частью польской Ливонии, а также частью Полоцкого воеводства, воеводством Витебским, так что все вое­водство </a:t>
                      </a:r>
                      <a:r>
                        <a:rPr kumimoji="0" lang="ru-RU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Мстиславское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как по </a:t>
                      </a:r>
                      <a:r>
                        <a:rPr kumimoji="0" lang="ru-RU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сю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сторону, так и по ту сторону Днепра и обе оконечности Минского воеводства по </a:t>
                      </a:r>
                      <a:r>
                        <a:rPr kumimoji="0" lang="ru-RU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сю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сто­рону новой границы и Днепра будут принадлежать Россий­ской империи.</a:t>
                      </a:r>
                      <a:endParaRPr kumimoji="0"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е. в. императрица всероссийская вступит во владе­ние землями и провинциями,  начинающейся от посе­ления Друи, находящегося на оконечности </a:t>
                      </a:r>
                      <a:r>
                        <a:rPr kumimoji="0" lang="ru-RU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Семигалии</a:t>
                      </a:r>
                      <a:r>
                        <a:rPr kumimoji="0"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ле­вом берегу Двины; отсюда 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линия продолжается через </a:t>
                      </a:r>
                      <a:r>
                        <a:rPr kumimoji="0" lang="ru-RU" sz="1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Нароч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Дубраву, направляясь по границе </a:t>
                      </a:r>
                      <a:r>
                        <a:rPr kumimoji="0" lang="ru-RU" sz="1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Виленского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воеводства на местечко </a:t>
                      </a:r>
                      <a:r>
                        <a:rPr kumimoji="0" lang="ru-RU" sz="1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Столпега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идет к Несвижу, потом к Пинску, а отсюда проходя через Кунев между Вышгородом и </a:t>
                      </a:r>
                      <a:r>
                        <a:rPr kumimoji="0" lang="ru-RU" sz="1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Новогробли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близ границы Галиции, по которой она следует до реки Днестра; следуя по течению этой реки, она оканчивается у Егорлыка, нынешней границы России.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впредь границы Российской империи будут простираться вдоль границы между </a:t>
                      </a:r>
                      <a:r>
                        <a:rPr kumimoji="0" lang="ru-RU" sz="1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Волынией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Галицией до реки Буга; отсюда граница напра­вится, следуя по течению этой реки до </a:t>
                      </a:r>
                      <a:r>
                        <a:rPr kumimoji="0" lang="ru-RU" sz="1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Брест-Литовска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до пограничной черты воеводства этого имени и </a:t>
                      </a:r>
                      <a:r>
                        <a:rPr kumimoji="0" lang="ru-RU" sz="1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Подляхии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затем она направится по возможности по прямой линии границами воеводств Брестского и Новгородского до реки Немана на­против Гродно, откуда она пойдет вниз по этой реке до места, где она вступает в прусские владения, а потом, проходя по прежней прусской границе с этой стороны до </a:t>
                      </a:r>
                      <a:r>
                        <a:rPr kumimoji="0" lang="ru-RU" sz="1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Полангена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она направится без перерыва до берегов Балтийского моря на ны­нешней границе России близ Риги.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93853">
                <a:tc>
                  <a:txBody>
                    <a:bodyPr/>
                    <a:lstStyle/>
                    <a:p>
                      <a:r>
                        <a:rPr kumimoji="0" lang="ru-RU" sz="1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1772 г. июля 25</a:t>
                      </a:r>
                      <a:endParaRPr kumimoji="0" lang="ru-RU" sz="10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ПЕТЕРБУРГСКАЯ КОНВЕНЦИЯ МЕЖДУ РОССИЕЙ И АВСТРИЕЙ О ПЕРВОМ РАЗДЕЛЕ ПОЛЬШИ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ее</a:t>
                      </a:r>
                      <a:r>
                        <a:rPr kumimoji="0" lang="ru-RU" sz="1000" b="1" kern="1200" baseline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в-вом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императ­рицей всероссийской те земли и области Польши, состоят из польской Литвы, а также из части Полоцкого воеводства, находящейся по </a:t>
                      </a:r>
                      <a:r>
                        <a:rPr kumimoji="0" lang="ru-RU" sz="1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сю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сторону Двины, и равным образом из воеводства Витебского,  и следуя по этой границе до пункта, где сое­диняются три воеводства: Полоцкое, Витебское и Минское; от этого пункта граница пойдет по прямой линии до истока реки </a:t>
                      </a:r>
                      <a:r>
                        <a:rPr kumimoji="0" lang="ru-RU" sz="1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Дручи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при местечке Орша, а оттуда следуя по течению этой реки до впадения ее в Днепр, так, что все </a:t>
                      </a:r>
                      <a:r>
                        <a:rPr kumimoji="0" lang="ru-RU" sz="1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Мстиславльское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воеводство, как по </a:t>
                      </a:r>
                      <a:r>
                        <a:rPr kumimoji="0" lang="ru-RU" sz="1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сю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так и по ту сторону Днепра, и обе оконечности Минского воеводства выше и ниже </a:t>
                      </a:r>
                      <a:r>
                        <a:rPr kumimoji="0" lang="ru-RU" sz="1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Мстиславльского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воеводства по </a:t>
                      </a:r>
                      <a:r>
                        <a:rPr kumimoji="0" lang="ru-RU" sz="1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сю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сторону новой границы и Днепра будут принадлежать Российской империи</a:t>
                      </a:r>
                      <a:endParaRPr kumimoji="0" lang="ru-RU" sz="1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КОНВЕНЦИЯ ОТНОСИТЕЛЬНО РАЗДЕЛА ПОЛЬШИ, ЗАКЛЮЧЕННАЯ МЕЖДУ РОССИЕЮ И ПРУССИЕЮ, ПРИ УЧАСТИИ АВСТРИИ </a:t>
                      </a:r>
                      <a:r>
                        <a:rPr kumimoji="0" lang="ru-RU" sz="1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1795 г., октября 13-го (24-го</a:t>
                      </a:r>
                    </a:p>
                    <a:p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Ея Величество Императрица Всероссийская и Его Величество Король Прусский, желая прийти к более подробному и окончательному соглашению относительно постановлений, находящихся в Декларации, заключенной здесь в С. -Петербурге 23-го Декабря 1794 г. (3-го Января 1795 г.) В следствие сего Ея Императорское Величество сохранит в своем владении все земли, города, округи и </a:t>
                      </a:r>
                      <a:r>
                        <a:rPr kumimoji="0" lang="ru-RU" sz="1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прочия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поместья, </a:t>
                      </a:r>
                      <a:r>
                        <a:rPr kumimoji="0" lang="ru-RU" sz="10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которыя</a:t>
                      </a:r>
                      <a:r>
                        <a:rPr kumimoji="0" lang="ru-RU" sz="1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упомянуты в том акте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ram_fot_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3" y="-23813"/>
            <a:ext cx="9145588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190</TotalTime>
  <Words>847</Words>
  <PresentationFormat>Экран (4:3)</PresentationFormat>
  <Paragraphs>81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 « Не знаю, как будет при вас, а при нас ни одна пушка в Европе без позволения нашего выпалить не смела»                                                   канцлер граф А. Безбородко</vt:lpstr>
      <vt:lpstr> Основные направления внешней политики Екатерины II </vt:lpstr>
      <vt:lpstr>Русско-турецкая война (1768-1774)</vt:lpstr>
      <vt:lpstr>Русско-турецкая война (1787-1791)</vt:lpstr>
      <vt:lpstr>              Итоги войны</vt:lpstr>
      <vt:lpstr>Разделы Речи Посполитой</vt:lpstr>
      <vt:lpstr>Причины раздела Речи Посполитой</vt:lpstr>
      <vt:lpstr>Слайд 8</vt:lpstr>
      <vt:lpstr>Слайд 9</vt:lpstr>
      <vt:lpstr>Итоги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Не знаю, как будет при вас, а при нас ни одна пушка в Европе без позволения нашего выпалить не смела»                                                    граф А. Безбородко</dc:title>
  <cp:lastModifiedBy>USER</cp:lastModifiedBy>
  <cp:revision>22</cp:revision>
  <dcterms:modified xsi:type="dcterms:W3CDTF">2004-12-31T23:11:04Z</dcterms:modified>
</cp:coreProperties>
</file>