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5"/>
  </p:notesMasterIdLst>
  <p:sldIdLst>
    <p:sldId id="256" r:id="rId2"/>
    <p:sldId id="257" r:id="rId3"/>
    <p:sldId id="261" r:id="rId4"/>
    <p:sldId id="262" r:id="rId5"/>
    <p:sldId id="259" r:id="rId6"/>
    <p:sldId id="263" r:id="rId7"/>
    <p:sldId id="260" r:id="rId8"/>
    <p:sldId id="264" r:id="rId9"/>
    <p:sldId id="268" r:id="rId10"/>
    <p:sldId id="269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E2EE3-73F4-491D-98AD-D4C449331CB6}" type="datetimeFigureOut">
              <a:rPr lang="ru-RU" smtClean="0"/>
              <a:t>29.10.2016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F19F9-7CE5-4AFE-8A2E-B67E1D420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049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F19F9-7CE5-4AFE-8A2E-B67E1D420C8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682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318A-483F-40B7-B1FB-82D02B39B98D}" type="datetimeFigureOut">
              <a:rPr lang="ru-RU" smtClean="0"/>
              <a:t>29.10.2016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5BAD-489E-4DE9-9742-07CFE8AAB34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318A-483F-40B7-B1FB-82D02B39B98D}" type="datetimeFigureOut">
              <a:rPr lang="ru-RU" smtClean="0"/>
              <a:t>29.10.2016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5BAD-489E-4DE9-9742-07CFE8AAB3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318A-483F-40B7-B1FB-82D02B39B98D}" type="datetimeFigureOut">
              <a:rPr lang="ru-RU" smtClean="0"/>
              <a:t>29.10.2016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5BAD-489E-4DE9-9742-07CFE8AAB3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318A-483F-40B7-B1FB-82D02B39B98D}" type="datetimeFigureOut">
              <a:rPr lang="ru-RU" smtClean="0"/>
              <a:t>29.10.2016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5BAD-489E-4DE9-9742-07CFE8AAB3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318A-483F-40B7-B1FB-82D02B39B98D}" type="datetimeFigureOut">
              <a:rPr lang="ru-RU" smtClean="0"/>
              <a:t>29.10.2016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5BAD-489E-4DE9-9742-07CFE8AAB34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318A-483F-40B7-B1FB-82D02B39B98D}" type="datetimeFigureOut">
              <a:rPr lang="ru-RU" smtClean="0"/>
              <a:t>29.10.2016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5BAD-489E-4DE9-9742-07CFE8AAB3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318A-483F-40B7-B1FB-82D02B39B98D}" type="datetimeFigureOut">
              <a:rPr lang="ru-RU" smtClean="0"/>
              <a:t>29.10.2016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5BAD-489E-4DE9-9742-07CFE8AAB34E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318A-483F-40B7-B1FB-82D02B39B98D}" type="datetimeFigureOut">
              <a:rPr lang="ru-RU" smtClean="0"/>
              <a:t>29.10.2016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5BAD-489E-4DE9-9742-07CFE8AAB3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318A-483F-40B7-B1FB-82D02B39B98D}" type="datetimeFigureOut">
              <a:rPr lang="ru-RU" smtClean="0"/>
              <a:t>29.10.2016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5BAD-489E-4DE9-9742-07CFE8AAB3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318A-483F-40B7-B1FB-82D02B39B98D}" type="datetimeFigureOut">
              <a:rPr lang="ru-RU" smtClean="0"/>
              <a:t>29.10.2016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5BAD-489E-4DE9-9742-07CFE8AAB34E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E318A-483F-40B7-B1FB-82D02B39B98D}" type="datetimeFigureOut">
              <a:rPr lang="ru-RU" smtClean="0"/>
              <a:t>29.10.2016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15BAD-489E-4DE9-9742-07CFE8AAB3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513E318A-483F-40B7-B1FB-82D02B39B98D}" type="datetimeFigureOut">
              <a:rPr lang="ru-RU" smtClean="0"/>
              <a:t>29.10.2016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86C15BAD-489E-4DE9-9742-07CFE8AAB34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5">
                    <a:lumMod val="75000"/>
                  </a:schemeClr>
                </a:solidFill>
              </a:rPr>
              <a:t>«Познавательная задача как способ мотивации на уроках изучения истории» 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Учитель истории и обществознания  МБОУ ООШ </a:t>
            </a:r>
            <a:r>
              <a:rPr lang="ru-RU" dirty="0" err="1" smtClean="0"/>
              <a:t>с.Сосновоборское</a:t>
            </a:r>
            <a:r>
              <a:rPr lang="ru-RU" dirty="0" smtClean="0"/>
              <a:t>   </a:t>
            </a:r>
            <a:r>
              <a:rPr lang="ru-RU" dirty="0" err="1" smtClean="0"/>
              <a:t>О.Н.Денисова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678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80728"/>
            <a:ext cx="77048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</a:t>
            </a:r>
            <a:r>
              <a:rPr lang="ru-RU" sz="2400" b="1" dirty="0" smtClean="0"/>
              <a:t>СВОДКА НКВД</a:t>
            </a:r>
          </a:p>
          <a:p>
            <a:r>
              <a:rPr lang="ru-RU" sz="2400" b="1" dirty="0" smtClean="0"/>
              <a:t>«  </a:t>
            </a:r>
            <a:r>
              <a:rPr lang="ru-RU" sz="2400" b="1" dirty="0"/>
              <a:t>с 1 августа по 1 октября 1942 года  </a:t>
            </a:r>
            <a:r>
              <a:rPr lang="ru-RU" sz="2400" b="1" dirty="0" err="1"/>
              <a:t>заградотрядами</a:t>
            </a:r>
            <a:r>
              <a:rPr lang="ru-RU" sz="2400" b="1" dirty="0"/>
              <a:t> было задержано 36 109 солдат и офицеров, сбежавших с передовой. Из них возвращено в свои части и на пересыльные пункты 32 993 человека, направлено в штрафные роты — 1056 человек, направлено в штрафные батальоны — 33 человека, арестовано — 736 человек, расстреляно — 433 человека.»</a:t>
            </a:r>
          </a:p>
          <a:p>
            <a:r>
              <a:rPr lang="ru-RU" sz="2400" b="1" dirty="0"/>
              <a:t>Какой процент сбежавших  с фронта,  получили высшую меру наказания?   Как поступали с остальными?</a:t>
            </a:r>
          </a:p>
        </p:txBody>
      </p:sp>
    </p:spTree>
    <p:extLst>
      <p:ext uri="{BB962C8B-B14F-4D97-AF65-F5344CB8AC3E}">
        <p14:creationId xmlns:p14="http://schemas.microsoft.com/office/powerpoint/2010/main" val="226718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980728"/>
            <a:ext cx="856895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000" b="1" dirty="0"/>
              <a:t>«Этого солдата мало убить, его надо повалить» </a:t>
            </a:r>
          </a:p>
          <a:p>
            <a:r>
              <a:rPr lang="ru-RU" sz="2000" b="1" dirty="0"/>
              <a:t>                            </a:t>
            </a:r>
            <a:r>
              <a:rPr lang="ru-RU" sz="2000" b="1" dirty="0" smtClean="0"/>
              <a:t> Ф</a:t>
            </a:r>
            <a:r>
              <a:rPr lang="ru-RU" sz="2000" b="1" dirty="0"/>
              <a:t>. Великий, прусский король.</a:t>
            </a:r>
          </a:p>
          <a:p>
            <a:r>
              <a:rPr lang="ru-RU" sz="2000" b="1" dirty="0" smtClean="0"/>
              <a:t>                                                  </a:t>
            </a:r>
          </a:p>
          <a:p>
            <a:r>
              <a:rPr lang="ru-RU" sz="2000" b="1" dirty="0"/>
              <a:t> </a:t>
            </a:r>
            <a:r>
              <a:rPr lang="ru-RU" sz="2000" b="1" dirty="0" smtClean="0"/>
              <a:t>                                 «</a:t>
            </a:r>
            <a:r>
              <a:rPr lang="ru-RU" sz="2000" b="1" dirty="0"/>
              <a:t>Дайте мне такого солдата, и  я покорю весь мир!» </a:t>
            </a:r>
          </a:p>
          <a:p>
            <a:r>
              <a:rPr lang="ru-RU" sz="2000" b="1" dirty="0"/>
              <a:t>                                                                        </a:t>
            </a:r>
            <a:r>
              <a:rPr lang="ru-RU" sz="2000" b="1" dirty="0" smtClean="0"/>
              <a:t>           Наполеон</a:t>
            </a:r>
            <a:endParaRPr lang="ru-RU" sz="2000" b="1" dirty="0"/>
          </a:p>
          <a:p>
            <a:r>
              <a:rPr lang="ru-RU" sz="2000" b="1" dirty="0"/>
              <a:t>    </a:t>
            </a:r>
            <a:r>
              <a:rPr lang="ru-RU" sz="2000" b="1" dirty="0" smtClean="0"/>
              <a:t>     «</a:t>
            </a:r>
            <a:r>
              <a:rPr lang="ru-RU" sz="2000" b="1" dirty="0"/>
              <a:t>Подражайте им, для них ничего невозможного  нет» </a:t>
            </a:r>
          </a:p>
          <a:p>
            <a:r>
              <a:rPr lang="ru-RU" sz="2000" b="1" dirty="0"/>
              <a:t>                                                                  </a:t>
            </a:r>
            <a:r>
              <a:rPr lang="ru-RU" sz="2000" b="1" dirty="0" smtClean="0"/>
              <a:t>                          </a:t>
            </a:r>
            <a:r>
              <a:rPr lang="ru-RU" sz="2000" b="1" dirty="0" err="1" smtClean="0"/>
              <a:t>Бернадот</a:t>
            </a:r>
            <a:r>
              <a:rPr lang="ru-RU" sz="2000" b="1" dirty="0" smtClean="0"/>
              <a:t>.</a:t>
            </a:r>
          </a:p>
          <a:p>
            <a:endParaRPr lang="ru-RU" sz="2000" b="1" dirty="0"/>
          </a:p>
          <a:p>
            <a:r>
              <a:rPr lang="ru-RU" sz="2000" b="1" dirty="0" smtClean="0"/>
              <a:t>             «</a:t>
            </a:r>
            <a:r>
              <a:rPr lang="ru-RU" sz="2000" b="1" dirty="0"/>
              <a:t>Они доказали, что истинная храбрость сопряжена всегда с человеколюбием, что победа венчается великодушием, а не  жестокостью, и что звание солдата, воина, христианина должны быть неразлучны!»</a:t>
            </a:r>
          </a:p>
          <a:p>
            <a:r>
              <a:rPr lang="ru-RU" sz="2000" b="1" dirty="0"/>
              <a:t> (из французской газеты того времени</a:t>
            </a:r>
            <a:r>
              <a:rPr lang="ru-RU" sz="2000" b="1" dirty="0" smtClean="0"/>
              <a:t>)</a:t>
            </a:r>
          </a:p>
          <a:p>
            <a:endParaRPr lang="ru-RU" b="1" dirty="0"/>
          </a:p>
          <a:p>
            <a:r>
              <a:rPr lang="ru-RU" b="1" dirty="0" smtClean="0"/>
              <a:t>Допишите </a:t>
            </a:r>
            <a:r>
              <a:rPr lang="ru-RU" b="1" dirty="0"/>
              <a:t>предложение.</a:t>
            </a:r>
          </a:p>
          <a:p>
            <a:r>
              <a:rPr lang="ru-RU" b="1" dirty="0"/>
              <a:t>Самая высокая оценка   воина, солдата  -    </a:t>
            </a:r>
            <a:r>
              <a:rPr lang="ru-RU" dirty="0"/>
              <a:t>это </a:t>
            </a:r>
          </a:p>
        </p:txBody>
      </p:sp>
    </p:spTree>
    <p:extLst>
      <p:ext uri="{BB962C8B-B14F-4D97-AF65-F5344CB8AC3E}">
        <p14:creationId xmlns:p14="http://schemas.microsoft.com/office/powerpoint/2010/main" val="120933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24744"/>
            <a:ext cx="77048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/>
              <a:t>«Война не окончена, пока не похоронен  последний солдат»</a:t>
            </a:r>
          </a:p>
        </p:txBody>
      </p:sp>
    </p:spTree>
    <p:extLst>
      <p:ext uri="{BB962C8B-B14F-4D97-AF65-F5344CB8AC3E}">
        <p14:creationId xmlns:p14="http://schemas.microsoft.com/office/powerpoint/2010/main" val="233348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836712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ЗНАНИЯ! БЕССМЕРТНЫЙ ПОЛК!</a:t>
            </a:r>
          </a:p>
          <a:p>
            <a:r>
              <a:rPr lang="ru-RU" sz="4800" b="1" dirty="0" smtClean="0"/>
              <a:t>МУЗЕИ!</a:t>
            </a:r>
          </a:p>
          <a:p>
            <a:r>
              <a:rPr lang="ru-RU" sz="4800" b="1" dirty="0" smtClean="0"/>
              <a:t>ПОИСКОВЫЕ ОТРЯДЫ!!</a:t>
            </a:r>
          </a:p>
          <a:p>
            <a:endParaRPr lang="ru-RU" sz="4800" b="1" dirty="0"/>
          </a:p>
          <a:p>
            <a:r>
              <a:rPr lang="ru-RU" sz="4800" b="1" smtClean="0"/>
              <a:t>ЛЮБОВЬ!!!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100602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200" dirty="0" smtClean="0"/>
              <a:t> </a:t>
            </a:r>
            <a:r>
              <a:rPr lang="ru-RU" sz="4000" dirty="0"/>
              <a:t>« Подобно библейскому Хаму, мы выставили  Отечество на всеобщее поругание,  за что и несем теперь кару» </a:t>
            </a:r>
          </a:p>
          <a:p>
            <a:pPr marL="0" indent="0">
              <a:buNone/>
            </a:pPr>
            <a:r>
              <a:rPr lang="ru-RU" sz="4000" dirty="0" smtClean="0"/>
              <a:t>                                </a:t>
            </a:r>
            <a:r>
              <a:rPr lang="ru-RU" sz="4000" dirty="0" err="1" smtClean="0"/>
              <a:t>Н.Нарочицкая</a:t>
            </a:r>
            <a:endParaRPr lang="ru-RU" sz="4000" dirty="0" smtClean="0"/>
          </a:p>
          <a:p>
            <a:pPr marL="0" indent="0">
              <a:buNone/>
            </a:pPr>
            <a:r>
              <a:rPr lang="ru-RU" sz="4000" dirty="0"/>
              <a:t> </a:t>
            </a:r>
            <a:r>
              <a:rPr lang="ru-RU" sz="4000" dirty="0" smtClean="0"/>
              <a:t>        Проблема.</a:t>
            </a:r>
          </a:p>
          <a:p>
            <a:pPr marL="0" indent="0">
              <a:buNone/>
            </a:pPr>
            <a:r>
              <a:rPr lang="ru-RU" sz="4000" dirty="0" smtClean="0"/>
              <a:t> Как не превратиться в библейского хама?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66622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sz="3200" b="1" dirty="0" smtClean="0"/>
          </a:p>
          <a:p>
            <a:pPr marL="0" indent="0">
              <a:buNone/>
            </a:pPr>
            <a:endParaRPr lang="ru-RU" sz="3200" b="1" dirty="0" smtClean="0"/>
          </a:p>
          <a:p>
            <a:pPr marL="0" indent="0">
              <a:buNone/>
            </a:pPr>
            <a:endParaRPr lang="ru-RU" sz="3200" b="1" dirty="0"/>
          </a:p>
          <a:p>
            <a:pPr marL="0" indent="0">
              <a:buNone/>
            </a:pPr>
            <a:r>
              <a:rPr lang="ru-RU" sz="3200" b="1" dirty="0" smtClean="0"/>
              <a:t>Один  </a:t>
            </a:r>
            <a:r>
              <a:rPr lang="ru-RU" sz="3200" b="1" dirty="0" smtClean="0"/>
              <a:t>философ  </a:t>
            </a:r>
            <a:r>
              <a:rPr lang="ru-RU" sz="3200" b="1" dirty="0"/>
              <a:t>научился  абсолютно точно предсказывать </a:t>
            </a:r>
            <a:r>
              <a:rPr lang="ru-RU" sz="3200" b="1" dirty="0" smtClean="0"/>
              <a:t>войны.  </a:t>
            </a:r>
            <a:r>
              <a:rPr lang="ru-RU" sz="3200" b="1" dirty="0"/>
              <a:t>Он говорил, «что новая война начинается тогда, когда вырастает поколение, забывшее войну предыдущую» </a:t>
            </a:r>
            <a:endParaRPr lang="ru-RU" sz="3200" b="1" dirty="0" smtClean="0"/>
          </a:p>
          <a:p>
            <a:pPr marL="0" indent="0">
              <a:buNone/>
            </a:pPr>
            <a:endParaRPr lang="ru-RU" sz="3200" b="1" dirty="0" smtClean="0"/>
          </a:p>
          <a:p>
            <a:pPr marL="0" indent="0">
              <a:buNone/>
            </a:pPr>
            <a:endParaRPr lang="ru-RU" sz="3200" b="1" dirty="0"/>
          </a:p>
          <a:p>
            <a:pPr marL="0" indent="0">
              <a:buNone/>
            </a:pPr>
            <a:r>
              <a:rPr lang="ru-RU" sz="3200" b="1" dirty="0" smtClean="0"/>
              <a:t>Задача.  Сохранить правду о войне.</a:t>
            </a:r>
          </a:p>
          <a:p>
            <a:pPr marL="0" indent="0">
              <a:buNone/>
            </a:pPr>
            <a:endParaRPr lang="ru-RU" sz="3200" b="1" dirty="0" smtClean="0"/>
          </a:p>
          <a:p>
            <a:pPr marL="0" indent="0">
              <a:buNone/>
            </a:pPr>
            <a:endParaRPr lang="ru-RU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165998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08720"/>
            <a:ext cx="792088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Пришли в класс ветераны, рассказывали о битве под Сталинградом. Рассказывали про героизм защитников, патриотизм русского солдата</a:t>
            </a:r>
          </a:p>
          <a:p>
            <a:r>
              <a:rPr lang="ru-RU" sz="2000" dirty="0"/>
              <a:t>Про то, как бросались под танки с гранатами, как ценой собственной жизни спасали других. И , наконец, о том, как разгромили противника.</a:t>
            </a:r>
          </a:p>
          <a:p>
            <a:r>
              <a:rPr lang="ru-RU" sz="2000" dirty="0"/>
              <a:t> Но вдруг кто – то брякнул :  «Правду вы нам все равно не расскажите. Победили, но какой ценой. Я уважаю этих людей  - они прошли  через всю войну, выжили, много повидали.  Но почему они не сказали о </a:t>
            </a:r>
            <a:r>
              <a:rPr lang="ru-RU" sz="2000" dirty="0" err="1"/>
              <a:t>заградотрядах</a:t>
            </a:r>
            <a:r>
              <a:rPr lang="ru-RU" sz="2000" dirty="0"/>
              <a:t>, о приказе  « Ни шагу назад!», своих  же солдат ,   расстреливали за трусость. Да и войну выиграли не качеством, а количеством.  «Завалили немцев трупами» –   победу одержали ценой потерь и поражений.»</a:t>
            </a:r>
          </a:p>
          <a:p>
            <a:r>
              <a:rPr lang="ru-RU" sz="2000" dirty="0"/>
              <a:t>В этом небольшом рассказе представлены  самые расхожие мифы  о  Великой Отечественной войне. Попробуйте их определить.</a:t>
            </a:r>
          </a:p>
        </p:txBody>
      </p:sp>
    </p:spTree>
    <p:extLst>
      <p:ext uri="{BB962C8B-B14F-4D97-AF65-F5344CB8AC3E}">
        <p14:creationId xmlns:p14="http://schemas.microsoft.com/office/powerpoint/2010/main" val="424910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052737"/>
            <a:ext cx="84249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1</a:t>
            </a:r>
            <a:r>
              <a:rPr lang="ru-RU" sz="2800" dirty="0"/>
              <a:t>. </a:t>
            </a:r>
            <a:r>
              <a:rPr lang="ru-RU" sz="2800" b="1" dirty="0"/>
              <a:t>Не было любви к Отечеству, все держалось на СТРАХЕ. )</a:t>
            </a:r>
          </a:p>
          <a:p>
            <a:r>
              <a:rPr lang="ru-RU" sz="2800" b="1" dirty="0"/>
              <a:t>2.   Воевать не умели, поэтому не жалели </a:t>
            </a:r>
            <a:r>
              <a:rPr lang="ru-RU" sz="2800" b="1" dirty="0" smtClean="0"/>
              <a:t>людей,  </a:t>
            </a:r>
            <a:r>
              <a:rPr lang="ru-RU" sz="2800" b="1" dirty="0"/>
              <a:t>расстреливали своих, брали количеством. Победа   - результат случайностей и ошибок неприятеля.</a:t>
            </a:r>
          </a:p>
          <a:p>
            <a:r>
              <a:rPr lang="ru-RU" sz="2800" b="1" dirty="0"/>
              <a:t>3. Генералы  -прогнившие аристократы , думающие только о себе. </a:t>
            </a:r>
          </a:p>
          <a:p>
            <a:r>
              <a:rPr lang="ru-RU" sz="2800" b="1" dirty="0"/>
              <a:t>4. Солдаты – грабители и насильники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19672" y="4725144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Задача.  </a:t>
            </a:r>
          </a:p>
          <a:p>
            <a:r>
              <a:rPr lang="ru-RU" sz="2400" b="1" dirty="0" smtClean="0"/>
              <a:t>       Нау</a:t>
            </a:r>
            <a:r>
              <a:rPr lang="ru-RU" sz="2400" b="1" dirty="0" smtClean="0"/>
              <a:t>читься любить свое Отечество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75798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51344"/>
            <a:ext cx="79928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Из сказки  о немецком генерале.  Говорит немецкий генерал </a:t>
            </a:r>
            <a:r>
              <a:rPr lang="ru-RU" sz="2000" b="1" dirty="0" smtClean="0"/>
              <a:t>:</a:t>
            </a:r>
          </a:p>
          <a:p>
            <a:r>
              <a:rPr lang="ru-RU" sz="2000" b="1" dirty="0" smtClean="0"/>
              <a:t>  </a:t>
            </a:r>
            <a:r>
              <a:rPr lang="ru-RU" sz="2000" b="1" dirty="0"/>
              <a:t>« …у меня приказ:  взять город,  возьмем город - дальше пойдем. Не возьмем город – придется идти обратно, не удержаться нам тогда в России»</a:t>
            </a:r>
          </a:p>
          <a:p>
            <a:r>
              <a:rPr lang="ru-RU" sz="2000" b="1" dirty="0"/>
              <a:t>2. Из письма немецкого солдата домой  : «Этот  город – ад на земле. Если  днем мы занимаем 20 метров, вечером русские отбрасывают нас обратно» </a:t>
            </a:r>
          </a:p>
          <a:p>
            <a:r>
              <a:rPr lang="ru-RU" sz="2000" b="1" dirty="0"/>
              <a:t>3.  Р. Рождественский  написал  когда – то   «  Он выше всех </a:t>
            </a:r>
            <a:r>
              <a:rPr lang="ru-RU" sz="2000" b="1" dirty="0" err="1"/>
              <a:t>Эверестов</a:t>
            </a:r>
            <a:r>
              <a:rPr lang="ru-RU" sz="2000" b="1" dirty="0"/>
              <a:t>»</a:t>
            </a:r>
          </a:p>
          <a:p>
            <a:r>
              <a:rPr lang="ru-RU" sz="2000" b="1" dirty="0"/>
              <a:t>4.  Высота 102, главная высота страны  Это ключевое звено в обороне </a:t>
            </a:r>
          </a:p>
          <a:p>
            <a:r>
              <a:rPr lang="ru-RU" sz="2000" b="1" dirty="0"/>
              <a:t> 5. 23 августа 1942 года стал самым страшным днем для этого города.   Захват высоты  означал бы  падение города .  </a:t>
            </a:r>
          </a:p>
          <a:p>
            <a:r>
              <a:rPr lang="ru-RU" sz="2000" b="1" dirty="0"/>
              <a:t>О каком городе идет речь?</a:t>
            </a:r>
          </a:p>
          <a:p>
            <a:r>
              <a:rPr lang="ru-RU" sz="2000" b="1" dirty="0"/>
              <a:t> Какой из мифов мы можем опровергнуть данными фактами?</a:t>
            </a:r>
          </a:p>
        </p:txBody>
      </p:sp>
    </p:spTree>
    <p:extLst>
      <p:ext uri="{BB962C8B-B14F-4D97-AF65-F5344CB8AC3E}">
        <p14:creationId xmlns:p14="http://schemas.microsoft.com/office/powerpoint/2010/main" val="276464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119675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96752"/>
            <a:ext cx="87849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Эта  битва продолжалась с 17 июля 1942 года по 2 февраля 1943 года.</a:t>
            </a:r>
          </a:p>
          <a:p>
            <a:r>
              <a:rPr lang="ru-RU" dirty="0" smtClean="0"/>
              <a:t> 23 августа 1942 года стал самым страшным днем для этого города.   В этот день немецкие самолеты   сбросили на город тонны бомб, стерли с лица земли город, который тянулся вдоль Волги  62 километра.  По Волге  растекались огромные пятна нефти и бензина.  Волга горела. По масштабам разрушения город можно было сравнить с испанским городом </a:t>
            </a:r>
            <a:r>
              <a:rPr lang="ru-RU" dirty="0" err="1" smtClean="0"/>
              <a:t>Герника</a:t>
            </a:r>
            <a:r>
              <a:rPr lang="ru-RU" dirty="0" smtClean="0"/>
              <a:t> и японским городом Хиросима.</a:t>
            </a:r>
          </a:p>
          <a:p>
            <a:endParaRPr lang="ru-RU" dirty="0" smtClean="0"/>
          </a:p>
          <a:p>
            <a:r>
              <a:rPr lang="ru-RU" dirty="0" smtClean="0"/>
              <a:t>Танки из боя сразу отправляли на завод, (все, что от него осталось). Их здесь ремонтировали   и снова в бой.  Тракторный завод переходил из  рук в руки   несколько раз. От батальона за сутки оставались  в живых единицы.. В. Некрасов в своей книге «В окопах…..» писал, что они «иногда пугались, иногда разбегались, но не сдвигались ни на метр  к Волге, сражались за каждый клочок развалин, улицу, дом». Дом ……. Защитники  удерживали 59 дней.  Они превратили его в неприступную крепость. Линия фронта проходила по коридорам, по потолку между этажами.    Потери  немцев  у дома  …  были больше, чем при взятии Парижа.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904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124744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1.	</a:t>
            </a:r>
            <a:r>
              <a:rPr lang="ru-RU" sz="2000" b="1" dirty="0"/>
              <a:t>Пленные немецкие офицеры называли его «коварным генералом»</a:t>
            </a:r>
          </a:p>
          <a:p>
            <a:r>
              <a:rPr lang="ru-RU" sz="2000" b="1" dirty="0"/>
              <a:t>Немецкие штабисты не могли никогда предугадать его следующий ход. Он из тех полководцев, для которых война – творчество.  Советские солдаты называли его «генерал – романтик». . Он никогда понапрасну не бросал в бой солдат, сохраняя им жизни.</a:t>
            </a:r>
          </a:p>
          <a:p>
            <a:r>
              <a:rPr lang="ru-RU" sz="2000" b="1" dirty="0"/>
              <a:t>	</a:t>
            </a:r>
            <a:endParaRPr lang="ru-RU" sz="2000" b="1" dirty="0" smtClean="0"/>
          </a:p>
          <a:p>
            <a:r>
              <a:rPr lang="ru-RU" sz="2000" b="1" dirty="0" smtClean="0"/>
              <a:t>2.  </a:t>
            </a:r>
            <a:r>
              <a:rPr lang="ru-RU" sz="2000" b="1" dirty="0"/>
              <a:t>Гудериан, узнав о смерти этого генерала, сказал своему старому знакомому: « Поздравляю вас всех.  Это известие равноценно сообщению о победе в большом сражении. Этот </a:t>
            </a:r>
            <a:r>
              <a:rPr lang="ru-RU" sz="2000" b="1" dirty="0" smtClean="0"/>
              <a:t>русский </a:t>
            </a:r>
            <a:r>
              <a:rPr lang="ru-RU" sz="2000" b="1" dirty="0"/>
              <a:t>генерал был не просто  полководцем, а полководцем- импровизатором. Очень опасно иметь такого противника»</a:t>
            </a:r>
          </a:p>
          <a:p>
            <a:r>
              <a:rPr lang="ru-RU" sz="2000" b="1" dirty="0"/>
              <a:t>Предположите , о ком  идет речь? </a:t>
            </a:r>
            <a:r>
              <a:rPr lang="ru-RU" sz="2000" b="1" dirty="0" smtClean="0"/>
              <a:t>Эти слова развенчивают еще один миф, какой?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71195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064" y="1052506"/>
            <a:ext cx="4539183" cy="3960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87824" y="5445224"/>
            <a:ext cx="3302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Николай Федорович ВАТУТИН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21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205</TotalTime>
  <Words>850</Words>
  <Application>Microsoft Office PowerPoint</Application>
  <PresentationFormat>Экран (4:3)</PresentationFormat>
  <Paragraphs>67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NewsPrint</vt:lpstr>
      <vt:lpstr>«Познавательная задача как способ мотивации на уроках изучения истории» </vt:lpstr>
      <vt:lpstr>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«Познавательная задача как способ мотивации на уроках изучения истории» </dc:title>
  <dc:creator>1</dc:creator>
  <cp:lastModifiedBy>1</cp:lastModifiedBy>
  <cp:revision>14</cp:revision>
  <dcterms:created xsi:type="dcterms:W3CDTF">2016-10-27T14:44:30Z</dcterms:created>
  <dcterms:modified xsi:type="dcterms:W3CDTF">2016-10-29T04:21:35Z</dcterms:modified>
</cp:coreProperties>
</file>